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1"/>
  </p:sldMasterIdLst>
  <p:notesMasterIdLst>
    <p:notesMasterId r:id="rId37"/>
  </p:notesMasterIdLst>
  <p:handoutMasterIdLst>
    <p:handoutMasterId r:id="rId38"/>
  </p:handoutMasterIdLst>
  <p:sldIdLst>
    <p:sldId id="364" r:id="rId2"/>
    <p:sldId id="678" r:id="rId3"/>
    <p:sldId id="303" r:id="rId4"/>
    <p:sldId id="693" r:id="rId5"/>
    <p:sldId id="313" r:id="rId6"/>
    <p:sldId id="323" r:id="rId7"/>
    <p:sldId id="694" r:id="rId8"/>
    <p:sldId id="695" r:id="rId9"/>
    <p:sldId id="304" r:id="rId10"/>
    <p:sldId id="649" r:id="rId11"/>
    <p:sldId id="651" r:id="rId12"/>
    <p:sldId id="700" r:id="rId13"/>
    <p:sldId id="701" r:id="rId14"/>
    <p:sldId id="702" r:id="rId15"/>
    <p:sldId id="696" r:id="rId16"/>
    <p:sldId id="698" r:id="rId17"/>
    <p:sldId id="697" r:id="rId18"/>
    <p:sldId id="699" r:id="rId19"/>
    <p:sldId id="670" r:id="rId20"/>
    <p:sldId id="703" r:id="rId21"/>
    <p:sldId id="677" r:id="rId22"/>
    <p:sldId id="589" r:id="rId23"/>
    <p:sldId id="587" r:id="rId24"/>
    <p:sldId id="675" r:id="rId25"/>
    <p:sldId id="705" r:id="rId26"/>
    <p:sldId id="707" r:id="rId27"/>
    <p:sldId id="706" r:id="rId28"/>
    <p:sldId id="708" r:id="rId29"/>
    <p:sldId id="709" r:id="rId30"/>
    <p:sldId id="710" r:id="rId31"/>
    <p:sldId id="711" r:id="rId32"/>
    <p:sldId id="712" r:id="rId33"/>
    <p:sldId id="713" r:id="rId34"/>
    <p:sldId id="714" r:id="rId35"/>
    <p:sldId id="715" r:id="rId36"/>
  </p:sldIdLst>
  <p:sldSz cx="10287000" cy="6858000" type="35mm"/>
  <p:notesSz cx="6858000" cy="91440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Untitled Section" id="{FB580AC0-E7D0-48F0-B2E8-BDBA6CFD3413}">
          <p14:sldIdLst>
            <p14:sldId id="364"/>
            <p14:sldId id="678"/>
            <p14:sldId id="303"/>
            <p14:sldId id="693"/>
            <p14:sldId id="313"/>
            <p14:sldId id="323"/>
            <p14:sldId id="694"/>
            <p14:sldId id="695"/>
            <p14:sldId id="304"/>
            <p14:sldId id="649"/>
            <p14:sldId id="651"/>
            <p14:sldId id="700"/>
            <p14:sldId id="701"/>
            <p14:sldId id="702"/>
            <p14:sldId id="696"/>
            <p14:sldId id="698"/>
            <p14:sldId id="697"/>
            <p14:sldId id="699"/>
            <p14:sldId id="670"/>
            <p14:sldId id="703"/>
            <p14:sldId id="677"/>
            <p14:sldId id="589"/>
            <p14:sldId id="587"/>
            <p14:sldId id="675"/>
            <p14:sldId id="705"/>
            <p14:sldId id="707"/>
            <p14:sldId id="706"/>
            <p14:sldId id="708"/>
            <p14:sldId id="709"/>
            <p14:sldId id="710"/>
            <p14:sldId id="711"/>
            <p14:sldId id="712"/>
            <p14:sldId id="713"/>
            <p14:sldId id="714"/>
            <p14:sldId id="715"/>
          </p14:sldIdLst>
        </p14:section>
      </p14:sectionLst>
    </p:ex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0128"/>
    <a:srgbClr val="C0FEF9"/>
    <a:srgbClr val="000000"/>
    <a:srgbClr val="FDA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70" autoAdjust="0"/>
  </p:normalViewPr>
  <p:slideViewPr>
    <p:cSldViewPr snapToGrid="0">
      <p:cViewPr varScale="1">
        <p:scale>
          <a:sx n="82" d="100"/>
          <a:sy n="82" d="100"/>
        </p:scale>
        <p:origin x="2088" y="48"/>
      </p:cViewPr>
      <p:guideLst>
        <p:guide orient="horz" pos="2160"/>
        <p:guide pos="32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9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E58014-D357-4C4C-BBB9-97DE26BAA3C3}"/>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EF77CB2F-6183-4FA7-AD68-7D0045FB7DC2}" type="slidenum">
              <a:rPr lang="en-US" altLang="en-US" sz="1200" smtClean="0"/>
              <a:pPr algn="ctr">
                <a:lnSpc>
                  <a:spcPct val="90000"/>
                </a:lnSpc>
                <a:defRPr/>
              </a:pPr>
              <a:t>‹#›</a:t>
            </a:fld>
            <a:endParaRPr lang="en-US" altLang="en-US" sz="12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4485C57-FD46-43DE-A647-7B22ADF5B524}"/>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597C4471-4055-488E-908B-BE0FCC22474D}" type="slidenum">
              <a:rPr lang="en-US" altLang="en-US" sz="1200" smtClean="0"/>
              <a:pPr algn="ctr">
                <a:lnSpc>
                  <a:spcPct val="90000"/>
                </a:lnSpc>
                <a:defRPr/>
              </a:pPr>
              <a:t>‹#›</a:t>
            </a:fld>
            <a:endParaRPr lang="en-US" altLang="en-US" sz="1200"/>
          </a:p>
        </p:txBody>
      </p:sp>
      <p:sp>
        <p:nvSpPr>
          <p:cNvPr id="4099" name="Rectangle 3">
            <a:extLst>
              <a:ext uri="{FF2B5EF4-FFF2-40B4-BE49-F238E27FC236}">
                <a16:creationId xmlns:a16="http://schemas.microsoft.com/office/drawing/2014/main" id="{9BC50397-7746-49D6-98AC-4B5F4A503A82}"/>
              </a:ext>
            </a:extLst>
          </p:cNvPr>
          <p:cNvSpPr>
            <a:spLocks noGrp="1" noRot="1" noChangeAspect="1" noChangeArrowheads="1" noTextEdit="1"/>
          </p:cNvSpPr>
          <p:nvPr>
            <p:ph type="sldImg" idx="2"/>
          </p:nvPr>
        </p:nvSpPr>
        <p:spPr bwMode="auto">
          <a:xfrm>
            <a:off x="860425" y="687388"/>
            <a:ext cx="5137150"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6864864C-9061-47ED-96D1-4EE89292F4D2}"/>
              </a:ext>
            </a:extLst>
          </p:cNvPr>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1385BD5B-DC8C-4141-A276-6B167326E48F}"/>
              </a:ext>
            </a:extLst>
          </p:cNvPr>
          <p:cNvSpPr>
            <a:spLocks noGrp="1" noRot="1" noChangeAspect="1" noChangeArrowheads="1" noTextEdit="1"/>
          </p:cNvSpPr>
          <p:nvPr>
            <p:ph type="sldImg"/>
          </p:nvPr>
        </p:nvSpPr>
        <p:spPr>
          <a:xfrm>
            <a:off x="1114425" y="1143000"/>
            <a:ext cx="4629150" cy="3086100"/>
          </a:xfrm>
          <a:ln/>
        </p:spPr>
      </p:sp>
      <p:sp>
        <p:nvSpPr>
          <p:cNvPr id="7171" name="Notes Placeholder 2">
            <a:extLst>
              <a:ext uri="{FF2B5EF4-FFF2-40B4-BE49-F238E27FC236}">
                <a16:creationId xmlns:a16="http://schemas.microsoft.com/office/drawing/2014/main" id="{1D53334B-5969-4CDD-8306-0D7C03E323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C0FE11CD-F480-4452-9726-1075EF9C66D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DEC0D3D-9EE6-4AD1-9506-29C07737F5F4}"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b="1" i="0" kern="1200" dirty="0">
                <a:solidFill>
                  <a:schemeClr val="tx1"/>
                </a:solidFill>
                <a:effectLst/>
                <a:latin typeface="Arial" charset="0"/>
                <a:ea typeface="ＭＳ Ｐゴシック" charset="-128"/>
                <a:cs typeface="ＭＳ Ｐゴシック" charset="-128"/>
              </a:rPr>
              <a:t>Repetition Time (TR)</a:t>
            </a:r>
            <a:r>
              <a:rPr lang="en-US" sz="1200" b="0" i="0" kern="1200" dirty="0">
                <a:solidFill>
                  <a:schemeClr val="tx1"/>
                </a:solidFill>
                <a:effectLst/>
                <a:latin typeface="Arial" charset="0"/>
                <a:ea typeface="ＭＳ Ｐゴシック" charset="-128"/>
                <a:cs typeface="ＭＳ Ｐゴシック" charset="-128"/>
              </a:rPr>
              <a:t> is the amount of time between successive pulse sequences applied to the same slice. </a:t>
            </a:r>
            <a:r>
              <a:rPr lang="en-US" sz="1200" b="1" i="0" kern="1200" dirty="0">
                <a:solidFill>
                  <a:schemeClr val="tx1"/>
                </a:solidFill>
                <a:effectLst/>
                <a:latin typeface="Arial" charset="0"/>
                <a:ea typeface="ＭＳ Ｐゴシック" charset="-128"/>
                <a:cs typeface="ＭＳ Ｐゴシック" charset="-128"/>
              </a:rPr>
              <a:t>Time to Echo (TE)</a:t>
            </a:r>
            <a:r>
              <a:rPr lang="en-US" sz="1200" b="0" i="0" kern="1200" dirty="0">
                <a:solidFill>
                  <a:schemeClr val="tx1"/>
                </a:solidFill>
                <a:effectLst/>
                <a:latin typeface="Arial" charset="0"/>
                <a:ea typeface="ＭＳ Ｐゴシック" charset="-128"/>
                <a:cs typeface="ＭＳ Ｐゴシック" charset="-128"/>
              </a:rPr>
              <a:t> is the time between the delivery of the RF pulse and the receipt of the echo signal.</a:t>
            </a:r>
            <a:endParaRPr lang="en-US" dirty="0">
              <a:ea typeface="ＭＳ Ｐゴシック" charset="0"/>
            </a:endParaRPr>
          </a:p>
          <a:p>
            <a:endParaRPr lang="en-US" dirty="0"/>
          </a:p>
        </p:txBody>
      </p:sp>
    </p:spTree>
    <p:extLst>
      <p:ext uri="{BB962C8B-B14F-4D97-AF65-F5344CB8AC3E}">
        <p14:creationId xmlns:p14="http://schemas.microsoft.com/office/powerpoint/2010/main" val="39619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b="0" i="0" kern="1200" dirty="0">
                <a:solidFill>
                  <a:schemeClr val="tx1"/>
                </a:solidFill>
                <a:effectLst/>
                <a:latin typeface="Arial" charset="0"/>
                <a:ea typeface="ＭＳ Ｐゴシック" charset="-128"/>
                <a:cs typeface="ＭＳ Ｐゴシック" charset="-128"/>
              </a:rPr>
              <a:t>Echo Time (</a:t>
            </a:r>
            <a:r>
              <a:rPr lang="en-US" sz="1200" b="1" i="0" kern="1200" dirty="0">
                <a:solidFill>
                  <a:schemeClr val="tx1"/>
                </a:solidFill>
                <a:effectLst/>
                <a:latin typeface="Arial" charset="0"/>
                <a:ea typeface="ＭＳ Ｐゴシック" charset="-128"/>
                <a:cs typeface="ＭＳ Ｐゴシック" charset="-128"/>
              </a:rPr>
              <a:t>TE</a:t>
            </a:r>
            <a:r>
              <a:rPr lang="en-US" sz="1200" b="0" i="0" kern="1200" dirty="0">
                <a:solidFill>
                  <a:schemeClr val="tx1"/>
                </a:solidFill>
                <a:effectLst/>
                <a:latin typeface="Arial" charset="0"/>
                <a:ea typeface="ＭＳ Ｐゴシック" charset="-128"/>
                <a:cs typeface="ＭＳ Ｐゴシック" charset="-128"/>
              </a:rPr>
              <a:t>) is the time between the 90° RF pulse and MR signal sampling, corresponding to maximum of echo. The 180° RF pulse is applied at time TE/2.</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sz="1200" b="0" i="0" kern="1200" dirty="0">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b="0" i="0" kern="1200" dirty="0">
                <a:solidFill>
                  <a:schemeClr val="tx1"/>
                </a:solidFill>
                <a:effectLst/>
                <a:latin typeface="Arial" charset="0"/>
                <a:ea typeface="ＭＳ Ｐゴシック" charset="-128"/>
                <a:cs typeface="ＭＳ Ｐゴシック" charset="-128"/>
              </a:rPr>
              <a:t>Repetition Time  (</a:t>
            </a:r>
            <a:r>
              <a:rPr lang="en-US" sz="1200" b="1" i="0" kern="1200" dirty="0">
                <a:solidFill>
                  <a:schemeClr val="tx1"/>
                </a:solidFill>
                <a:effectLst/>
                <a:latin typeface="Arial" charset="0"/>
                <a:ea typeface="ＭＳ Ｐゴシック" charset="-128"/>
                <a:cs typeface="ＭＳ Ｐゴシック" charset="-128"/>
              </a:rPr>
              <a:t>TR</a:t>
            </a:r>
            <a:r>
              <a:rPr lang="en-US" sz="1200" b="0" i="0" kern="1200" dirty="0">
                <a:solidFill>
                  <a:schemeClr val="tx1"/>
                </a:solidFill>
                <a:effectLst/>
                <a:latin typeface="Arial" charset="0"/>
                <a:ea typeface="ＭＳ Ｐゴシック" charset="-128"/>
                <a:cs typeface="ＭＳ Ｐゴシック" charset="-128"/>
              </a:rPr>
              <a:t>) is the time between 2 excitations pulses (time between two 90° RF pulses).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sz="1200" b="0" i="0" kern="1200" dirty="0">
              <a:solidFill>
                <a:schemeClr val="tx1"/>
              </a:solidFill>
              <a:effectLst/>
              <a:latin typeface="Arial" charset="0"/>
              <a:ea typeface="ＭＳ Ｐゴシック" charset="-128"/>
              <a:cs typeface="ＭＳ Ｐゴシック" charset="-128"/>
            </a:endParaRPr>
          </a:p>
          <a:p>
            <a:endParaRPr lang="en-US" dirty="0"/>
          </a:p>
          <a:p>
            <a:endParaRPr lang="en-US" dirty="0"/>
          </a:p>
        </p:txBody>
      </p:sp>
    </p:spTree>
    <p:extLst>
      <p:ext uri="{BB962C8B-B14F-4D97-AF65-F5344CB8AC3E}">
        <p14:creationId xmlns:p14="http://schemas.microsoft.com/office/powerpoint/2010/main" val="143017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A short TR and short TE sequence is usually called T1-weighted</a:t>
            </a:r>
          </a:p>
          <a:p>
            <a:r>
              <a:rPr lang="en-US" sz="1200" b="0" i="0" kern="1200" dirty="0">
                <a:solidFill>
                  <a:schemeClr val="tx1"/>
                </a:solidFill>
                <a:effectLst/>
                <a:latin typeface="Arial" charset="0"/>
                <a:ea typeface="ＭＳ Ｐゴシック" charset="-128"/>
                <a:cs typeface="ＭＳ Ｐゴシック" charset="-128"/>
              </a:rPr>
              <a:t>A long TR and long TE sequence is usually called T2-weighted</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sz="1200" b="0" i="0" kern="1200" dirty="0">
                <a:solidFill>
                  <a:schemeClr val="tx1"/>
                </a:solidFill>
                <a:effectLst/>
                <a:latin typeface="Arial" charset="0"/>
                <a:ea typeface="ＭＳ Ｐゴシック" charset="-128"/>
                <a:cs typeface="ＭＳ Ｐゴシック" charset="-128"/>
              </a:rPr>
              <a:t>A long TR and short TE sequence is usually called Proton density -weighted</a:t>
            </a:r>
          </a:p>
          <a:p>
            <a:endParaRPr lang="en-US" dirty="0"/>
          </a:p>
        </p:txBody>
      </p:sp>
    </p:spTree>
    <p:extLst>
      <p:ext uri="{BB962C8B-B14F-4D97-AF65-F5344CB8AC3E}">
        <p14:creationId xmlns:p14="http://schemas.microsoft.com/office/powerpoint/2010/main" val="395946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0F4635-D7AF-4FDF-969A-CCA3D8DD43F3}"/>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31EEB9F4-51AA-4DD0-B3E1-BEC58C8E33CF}" type="slidenum">
              <a:rPr lang="en-US" altLang="en-US" sz="1400">
                <a:latin typeface="Arial" panose="020B0604020202020204" pitchFamily="34" charset="0"/>
              </a:rPr>
              <a:pPr/>
              <a:t>21</a:t>
            </a:fld>
            <a:endParaRPr lang="en-US" altLang="en-US" sz="1400">
              <a:latin typeface="Arial" panose="020B0604020202020204" pitchFamily="34" charset="0"/>
            </a:endParaRPr>
          </a:p>
        </p:txBody>
      </p:sp>
      <p:sp>
        <p:nvSpPr>
          <p:cNvPr id="884738" name="Rectangle 2">
            <a:extLst>
              <a:ext uri="{FF2B5EF4-FFF2-40B4-BE49-F238E27FC236}">
                <a16:creationId xmlns:a16="http://schemas.microsoft.com/office/drawing/2014/main" id="{A66579EB-7376-46CB-AE63-1E0FCE551BCA}"/>
              </a:ext>
            </a:extLst>
          </p:cNvPr>
          <p:cNvSpPr>
            <a:spLocks noGrp="1" noRot="1" noChangeAspect="1" noChangeArrowheads="1" noTextEdit="1"/>
          </p:cNvSpPr>
          <p:nvPr>
            <p:ph type="sldImg"/>
          </p:nvPr>
        </p:nvSpPr>
        <p:spPr>
          <a:ln/>
        </p:spPr>
      </p:sp>
      <p:sp>
        <p:nvSpPr>
          <p:cNvPr id="884739" name="Rectangle 3">
            <a:extLst>
              <a:ext uri="{FF2B5EF4-FFF2-40B4-BE49-F238E27FC236}">
                <a16:creationId xmlns:a16="http://schemas.microsoft.com/office/drawing/2014/main" id="{A3BE7C84-5803-437C-BD43-BFEFFA3AF8F5}"/>
              </a:ext>
            </a:extLst>
          </p:cNvPr>
          <p:cNvSpPr>
            <a:spLocks noGrp="1" noChangeArrowheads="1"/>
          </p:cNvSpPr>
          <p:nvPr>
            <p:ph type="body" idx="1"/>
          </p:nvPr>
        </p:nvSpPr>
        <p:spPr/>
        <p:txBody>
          <a:bodyPr/>
          <a:lstStyle/>
          <a:p>
            <a:pPr>
              <a:defRPr/>
            </a:pPr>
            <a:endParaRPr lang="en-US">
              <a:ea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C53998-81BD-4EFB-A1EA-C227F9D11EFF}"/>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4D4B2429-0BA5-403B-B7AB-B52A9E047DD8}" type="slidenum">
              <a:rPr lang="en-US" altLang="en-US" sz="1400">
                <a:latin typeface="Arial" panose="020B0604020202020204" pitchFamily="34" charset="0"/>
              </a:rPr>
              <a:pPr/>
              <a:t>24</a:t>
            </a:fld>
            <a:endParaRPr lang="en-US" altLang="en-US" sz="1400">
              <a:latin typeface="Arial" panose="020B0604020202020204" pitchFamily="34" charset="0"/>
            </a:endParaRPr>
          </a:p>
        </p:txBody>
      </p:sp>
      <p:sp>
        <p:nvSpPr>
          <p:cNvPr id="909314" name="Rectangle 2">
            <a:extLst>
              <a:ext uri="{FF2B5EF4-FFF2-40B4-BE49-F238E27FC236}">
                <a16:creationId xmlns:a16="http://schemas.microsoft.com/office/drawing/2014/main" id="{59E32F43-4815-4063-9362-F459E4BAF5C3}"/>
              </a:ext>
            </a:extLst>
          </p:cNvPr>
          <p:cNvSpPr>
            <a:spLocks noGrp="1" noRot="1" noChangeAspect="1" noChangeArrowheads="1" noTextEdit="1"/>
          </p:cNvSpPr>
          <p:nvPr>
            <p:ph type="sldImg"/>
          </p:nvPr>
        </p:nvSpPr>
        <p:spPr>
          <a:ln/>
        </p:spPr>
      </p:sp>
      <p:sp>
        <p:nvSpPr>
          <p:cNvPr id="909315" name="Rectangle 3">
            <a:extLst>
              <a:ext uri="{FF2B5EF4-FFF2-40B4-BE49-F238E27FC236}">
                <a16:creationId xmlns:a16="http://schemas.microsoft.com/office/drawing/2014/main" id="{AA20C567-5699-49FD-A9E3-1BFD994B0052}"/>
              </a:ext>
            </a:extLst>
          </p:cNvPr>
          <p:cNvSpPr>
            <a:spLocks noGrp="1" noChangeArrowheads="1"/>
          </p:cNvSpPr>
          <p:nvPr>
            <p:ph type="body" idx="1"/>
          </p:nvPr>
        </p:nvSpPr>
        <p:spPr>
          <a:xfrm>
            <a:off x="974725" y="4560888"/>
            <a:ext cx="5365750" cy="4319587"/>
          </a:xfrm>
        </p:spPr>
        <p:txBody>
          <a:bodyPr/>
          <a:lstStyle/>
          <a:p>
            <a:pPr>
              <a:defRPr/>
            </a:pPr>
            <a:r>
              <a:rPr lang="en-US" dirty="0">
                <a:ea typeface="ＭＳ Ｐゴシック" charset="0"/>
              </a:rPr>
              <a:t>By adjusting TR and TE, we can achieve different contrast between tissues.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65B60"/>
                </a:solidFill>
                <a:effectLst/>
                <a:latin typeface="Arial" panose="020B0604020202020204" pitchFamily="34" charset="0"/>
                <a:ea typeface="Open Sans"/>
              </a:rPr>
              <a:t>tissue with a long T1 and T2 (like water) is dark in the T1-weighted image and bright in the T2-weighted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65B60"/>
                </a:solidFill>
                <a:effectLst/>
                <a:latin typeface="Arial" panose="020B0604020202020204" pitchFamily="34" charset="0"/>
                <a:ea typeface="Open Sans"/>
              </a:rPr>
              <a:t>A tissue with a short T1 and a long T2 is bright in the T1-weighted image and gray in the T2-weighted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65B60"/>
                </a:solidFill>
                <a:effectLst/>
                <a:latin typeface="Arial" panose="020B0604020202020204" pitchFamily="34" charset="0"/>
                <a:ea typeface="Open Sans"/>
              </a:rPr>
              <a:t>Gadolinium contrast agents reduce T1 and T2 times, resulting in an enhanced signal in the T1-weighted image and a reduced signal in the T2-weighted image</a:t>
            </a:r>
          </a:p>
        </p:txBody>
      </p:sp>
    </p:spTree>
    <p:extLst>
      <p:ext uri="{BB962C8B-B14F-4D97-AF65-F5344CB8AC3E}">
        <p14:creationId xmlns:p14="http://schemas.microsoft.com/office/powerpoint/2010/main" val="1070474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DD9B0D-9C29-428C-B4ED-CB70DA8F962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756D3E5-471A-442B-B8FE-9F8DA022E76D}" type="slidenum">
              <a:rPr lang="en-US" altLang="en-US" sz="1400">
                <a:latin typeface="Arial" panose="020B0604020202020204" pitchFamily="34" charset="0"/>
              </a:rPr>
              <a:pPr/>
              <a:t>26</a:t>
            </a:fld>
            <a:endParaRPr lang="en-US" altLang="en-US" sz="1400">
              <a:latin typeface="Arial" panose="020B0604020202020204" pitchFamily="34" charset="0"/>
            </a:endParaRPr>
          </a:p>
        </p:txBody>
      </p:sp>
      <p:sp>
        <p:nvSpPr>
          <p:cNvPr id="907266" name="Rectangle 2">
            <a:extLst>
              <a:ext uri="{FF2B5EF4-FFF2-40B4-BE49-F238E27FC236}">
                <a16:creationId xmlns:a16="http://schemas.microsoft.com/office/drawing/2014/main" id="{0312ED20-2AE1-4ED2-9378-D8A30C210CC4}"/>
              </a:ext>
            </a:extLst>
          </p:cNvPr>
          <p:cNvSpPr>
            <a:spLocks noGrp="1" noRot="1" noChangeAspect="1" noChangeArrowheads="1" noTextEdit="1"/>
          </p:cNvSpPr>
          <p:nvPr>
            <p:ph type="sldImg"/>
          </p:nvPr>
        </p:nvSpPr>
        <p:spPr>
          <a:ln/>
        </p:spPr>
      </p:sp>
      <p:sp>
        <p:nvSpPr>
          <p:cNvPr id="907267" name="Rectangle 3">
            <a:extLst>
              <a:ext uri="{FF2B5EF4-FFF2-40B4-BE49-F238E27FC236}">
                <a16:creationId xmlns:a16="http://schemas.microsoft.com/office/drawing/2014/main" id="{7CEDF51D-F1B5-4DFA-BA9E-5C855F9EA87D}"/>
              </a:ext>
            </a:extLst>
          </p:cNvPr>
          <p:cNvSpPr>
            <a:spLocks noGrp="1" noChangeArrowheads="1"/>
          </p:cNvSpPr>
          <p:nvPr>
            <p:ph type="body" idx="1"/>
          </p:nvPr>
        </p:nvSpPr>
        <p:spPr/>
        <p:txBody>
          <a:bodyPr/>
          <a:lstStyle/>
          <a:p>
            <a:pPr>
              <a:defRPr/>
            </a:pPr>
            <a:r>
              <a:rPr lang="en-US" dirty="0">
                <a:solidFill>
                  <a:schemeClr val="tx2"/>
                </a:solidFill>
                <a:effectLst>
                  <a:outerShdw blurRad="38100" dist="38100" dir="2700000" algn="tl">
                    <a:srgbClr val="000000"/>
                  </a:outerShdw>
                </a:effectLst>
                <a:latin typeface="Comic Sans MS" pitchFamily="66" charset="0"/>
                <a:ea typeface="ＭＳ Ｐゴシック" charset="0"/>
              </a:rPr>
              <a:t>Changes in the amplitude (contrast) of the MRI signal are  independent of changes in the phase and frequency of the MRI signal ( spatial encoding).</a:t>
            </a:r>
          </a:p>
          <a:p>
            <a:pPr>
              <a:defRPr/>
            </a:pPr>
            <a:endParaRPr lang="en-US" dirty="0">
              <a:ea typeface="ＭＳ Ｐゴシック" charset="0"/>
            </a:endParaRPr>
          </a:p>
        </p:txBody>
      </p:sp>
    </p:spTree>
    <p:extLst>
      <p:ext uri="{BB962C8B-B14F-4D97-AF65-F5344CB8AC3E}">
        <p14:creationId xmlns:p14="http://schemas.microsoft.com/office/powerpoint/2010/main" val="360619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Spatial encoding relies on successively applying magnetic field gradients.</a:t>
            </a:r>
          </a:p>
          <a:p>
            <a:r>
              <a:rPr lang="en-US" sz="1200" b="0" i="0" kern="1200" dirty="0">
                <a:solidFill>
                  <a:schemeClr val="tx1"/>
                </a:solidFill>
                <a:effectLst/>
                <a:latin typeface="Arial" charset="0"/>
                <a:ea typeface="ＭＳ Ｐゴシック" charset="-128"/>
                <a:cs typeface="ＭＳ Ｐゴシック" charset="-128"/>
              </a:rPr>
              <a:t>First of all, a slice selection gradient (GSS) is used to select the anatomical volume of interest. Within this volume, the position of each point will be encoded vertically and horizontally by applying a phase encoding gradient (GPE), and a frequency-encoding gradient (GFE).</a:t>
            </a:r>
          </a:p>
          <a:p>
            <a:r>
              <a:rPr lang="en-US" sz="1200" b="0" i="0" kern="1200" dirty="0">
                <a:solidFill>
                  <a:schemeClr val="tx1"/>
                </a:solidFill>
                <a:effectLst/>
                <a:latin typeface="Arial" charset="0"/>
                <a:ea typeface="ＭＳ Ｐゴシック" charset="-128"/>
                <a:cs typeface="ＭＳ Ｐゴシック" charset="-128"/>
              </a:rPr>
              <a:t>The different gradients used to perform spatial localization have identical properties but are applied at distinct moments and in different directions. Gradient equivalence in the three directions of space means that slices can be selected on any spatial plane. We’ll use the example of an axial plane to explain spatial encoding.</a:t>
            </a:r>
          </a:p>
          <a:p>
            <a:r>
              <a:rPr lang="en-US" sz="1200" b="0" i="0" kern="1200" dirty="0">
                <a:solidFill>
                  <a:schemeClr val="tx1"/>
                </a:solidFill>
                <a:effectLst/>
                <a:latin typeface="Arial" charset="0"/>
                <a:ea typeface="ＭＳ Ｐゴシック" charset="-128"/>
                <a:cs typeface="ＭＳ Ｐゴシック" charset="-128"/>
              </a:rPr>
              <a:t>The gradient is symbolized by two triangles joined at the apex. This indicates that the gradient is bipolar with a positive component (added to B0) and a negative component (subtracted from B0).</a:t>
            </a:r>
          </a:p>
          <a:p>
            <a:endParaRPr lang="en-US" b="1" dirty="0"/>
          </a:p>
        </p:txBody>
      </p:sp>
    </p:spTree>
    <p:extLst>
      <p:ext uri="{BB962C8B-B14F-4D97-AF65-F5344CB8AC3E}">
        <p14:creationId xmlns:p14="http://schemas.microsoft.com/office/powerpoint/2010/main" val="3328004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 line by line in cartesian coordinate, while CT samples line by line in polar coordinate.</a:t>
            </a:r>
          </a:p>
        </p:txBody>
      </p:sp>
    </p:spTree>
    <p:extLst>
      <p:ext uri="{BB962C8B-B14F-4D97-AF65-F5344CB8AC3E}">
        <p14:creationId xmlns:p14="http://schemas.microsoft.com/office/powerpoint/2010/main" val="107792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DD9B0D-9C29-428C-B4ED-CB70DA8F962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756D3E5-471A-442B-B8FE-9F8DA022E76D}" type="slidenum">
              <a:rPr lang="en-US" altLang="en-US" sz="1400">
                <a:latin typeface="Arial" panose="020B0604020202020204" pitchFamily="34" charset="0"/>
              </a:rPr>
              <a:pPr/>
              <a:t>2</a:t>
            </a:fld>
            <a:endParaRPr lang="en-US" altLang="en-US" sz="1400">
              <a:latin typeface="Arial" panose="020B0604020202020204" pitchFamily="34" charset="0"/>
            </a:endParaRPr>
          </a:p>
        </p:txBody>
      </p:sp>
      <p:sp>
        <p:nvSpPr>
          <p:cNvPr id="907266" name="Rectangle 2">
            <a:extLst>
              <a:ext uri="{FF2B5EF4-FFF2-40B4-BE49-F238E27FC236}">
                <a16:creationId xmlns:a16="http://schemas.microsoft.com/office/drawing/2014/main" id="{0312ED20-2AE1-4ED2-9378-D8A30C210CC4}"/>
              </a:ext>
            </a:extLst>
          </p:cNvPr>
          <p:cNvSpPr>
            <a:spLocks noGrp="1" noRot="1" noChangeAspect="1" noChangeArrowheads="1" noTextEdit="1"/>
          </p:cNvSpPr>
          <p:nvPr>
            <p:ph type="sldImg"/>
          </p:nvPr>
        </p:nvSpPr>
        <p:spPr>
          <a:ln/>
        </p:spPr>
      </p:sp>
      <p:sp>
        <p:nvSpPr>
          <p:cNvPr id="907267" name="Rectangle 3">
            <a:extLst>
              <a:ext uri="{FF2B5EF4-FFF2-40B4-BE49-F238E27FC236}">
                <a16:creationId xmlns:a16="http://schemas.microsoft.com/office/drawing/2014/main" id="{7CEDF51D-F1B5-4DFA-BA9E-5C855F9EA87D}"/>
              </a:ext>
            </a:extLst>
          </p:cNvPr>
          <p:cNvSpPr>
            <a:spLocks noGrp="1" noChangeArrowheads="1"/>
          </p:cNvSpPr>
          <p:nvPr>
            <p:ph type="body" idx="1"/>
          </p:nvPr>
        </p:nvSpPr>
        <p:spPr/>
        <p:txBody>
          <a:bodyPr/>
          <a:lstStyle/>
          <a:p>
            <a:pPr>
              <a:defRPr/>
            </a:pPr>
            <a:r>
              <a:rPr lang="en-US" dirty="0">
                <a:solidFill>
                  <a:schemeClr val="tx2"/>
                </a:solidFill>
                <a:effectLst>
                  <a:outerShdw blurRad="38100" dist="38100" dir="2700000" algn="tl">
                    <a:srgbClr val="000000"/>
                  </a:outerShdw>
                </a:effectLst>
                <a:latin typeface="Comic Sans MS" pitchFamily="66" charset="0"/>
                <a:ea typeface="ＭＳ Ｐゴシック" charset="0"/>
              </a:rPr>
              <a:t>Changes in the amplitude (contrast) of the MRI signal are  independent of changes in the phase and frequency of the MRI signal ( spatial encoding).</a:t>
            </a:r>
          </a:p>
          <a:p>
            <a:pPr>
              <a:defRPr/>
            </a:pPr>
            <a:endParaRPr lang="en-US" dirty="0">
              <a:ea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D6B74174-7126-4116-8646-AB42911C0082}"/>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78531" name="Rectangle 3">
            <a:extLst>
              <a:ext uri="{FF2B5EF4-FFF2-40B4-BE49-F238E27FC236}">
                <a16:creationId xmlns:a16="http://schemas.microsoft.com/office/drawing/2014/main" id="{14F84DD0-F7F0-411F-9744-7DE24CFFB3CE}"/>
              </a:ext>
            </a:extLst>
          </p:cNvPr>
          <p:cNvSpPr>
            <a:spLocks noGrp="1" noChangeArrowheads="1"/>
          </p:cNvSpPr>
          <p:nvPr>
            <p:ph type="body" idx="1"/>
          </p:nvPr>
        </p:nvSpPr>
        <p:spPr/>
        <p:txBody>
          <a:bodyPr/>
          <a:lstStyle/>
          <a:p>
            <a:pPr>
              <a:defRPr/>
            </a:pPr>
            <a:endParaRPr lang="en-US" dirty="0">
              <a:ea typeface="ＭＳ Ｐゴシック" charset="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Coils can receive the signal in the transverse plane due to variations of transverse magnetization vector. </a:t>
            </a:r>
          </a:p>
          <a:p>
            <a:r>
              <a:rPr lang="en-US" sz="1200" b="0" i="0" kern="1200" dirty="0">
                <a:solidFill>
                  <a:schemeClr val="tx1"/>
                </a:solidFill>
                <a:effectLst/>
                <a:latin typeface="Arial" charset="0"/>
                <a:ea typeface="ＭＳ Ｐゴシック" charset="-128"/>
                <a:cs typeface="ＭＳ Ｐゴシック" charset="-128"/>
              </a:rPr>
              <a:t>This signal is oscillating at resonance frequency and signal </a:t>
            </a:r>
            <a:r>
              <a:rPr lang="en-US" sz="1200" b="0" i="0" kern="1200" dirty="0" err="1">
                <a:solidFill>
                  <a:schemeClr val="tx1"/>
                </a:solidFill>
                <a:effectLst/>
                <a:latin typeface="Arial" charset="0"/>
                <a:ea typeface="ＭＳ Ｐゴシック" charset="-128"/>
                <a:cs typeface="ＭＳ Ｐゴシック" charset="-128"/>
              </a:rPr>
              <a:t>enveloppe</a:t>
            </a:r>
            <a:r>
              <a:rPr lang="en-US" sz="1200" b="0" i="0" kern="1200" dirty="0">
                <a:solidFill>
                  <a:schemeClr val="tx1"/>
                </a:solidFill>
                <a:effectLst/>
                <a:latin typeface="Arial" charset="0"/>
                <a:ea typeface="ＭＳ Ｐゴシック" charset="-128"/>
                <a:cs typeface="ＭＳ Ｐゴシック" charset="-128"/>
              </a:rPr>
              <a:t> is a decay curve described as an exponential curve.</a:t>
            </a:r>
          </a:p>
          <a:p>
            <a:endParaRPr lang="en-US" dirty="0"/>
          </a:p>
          <a:p>
            <a:r>
              <a:rPr lang="en-US" sz="1200" b="0" i="0" kern="1200" dirty="0">
                <a:solidFill>
                  <a:schemeClr val="tx1"/>
                </a:solidFill>
                <a:effectLst/>
                <a:latin typeface="Arial" charset="0"/>
                <a:ea typeface="ＭＳ Ｐゴシック" charset="-128"/>
                <a:cs typeface="ＭＳ Ｐゴシック" charset="-128"/>
              </a:rPr>
              <a:t>After a 90° RF pulse, net magnetization tips down so that longitudinal magnetization has disappeared and transverse magnetization has appeared.</a:t>
            </a:r>
            <a:endParaRPr lang="en-US" dirty="0"/>
          </a:p>
        </p:txBody>
      </p:sp>
    </p:spTree>
    <p:extLst>
      <p:ext uri="{BB962C8B-B14F-4D97-AF65-F5344CB8AC3E}">
        <p14:creationId xmlns:p14="http://schemas.microsoft.com/office/powerpoint/2010/main" val="214020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97F84423-E771-40E6-8CC8-8561D6432E7B}"/>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79555" name="Rectangle 3">
            <a:extLst>
              <a:ext uri="{FF2B5EF4-FFF2-40B4-BE49-F238E27FC236}">
                <a16:creationId xmlns:a16="http://schemas.microsoft.com/office/drawing/2014/main" id="{DB0BD8DA-D800-41C4-92B0-795CD4A66BA8}"/>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231C6291-4310-4EB9-A288-B92537B334F6}"/>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74435" name="Rectangle 3">
            <a:extLst>
              <a:ext uri="{FF2B5EF4-FFF2-40B4-BE49-F238E27FC236}">
                <a16:creationId xmlns:a16="http://schemas.microsoft.com/office/drawing/2014/main" id="{C4A81A52-A1F7-40AC-A78F-497470B05959}"/>
              </a:ext>
            </a:extLst>
          </p:cNvPr>
          <p:cNvSpPr>
            <a:spLocks noGrp="1" noChangeArrowheads="1"/>
          </p:cNvSpPr>
          <p:nvPr>
            <p:ph type="body" idx="1"/>
          </p:nvPr>
        </p:nvSpPr>
        <p:spPr/>
        <p:txBody>
          <a:bodyPr/>
          <a:lstStyle/>
          <a:p>
            <a:pPr>
              <a:defRPr/>
            </a:pPr>
            <a:r>
              <a:rPr lang="en-US">
                <a:ea typeface="ＭＳ Ｐゴシック" charset="0"/>
                <a:cs typeface="+mn-cs"/>
              </a:rPr>
              <a:t>What is the direction of the original RF pulse?</a:t>
            </a:r>
          </a:p>
          <a:p>
            <a:pPr>
              <a:defRPr/>
            </a:pPr>
            <a:r>
              <a:rPr lang="en-US">
                <a:ea typeface="ＭＳ Ｐゴシック" charset="0"/>
                <a:cs typeface="+mn-cs"/>
              </a:rPr>
              <a:t>What would the curves look like if T1=infinity?</a:t>
            </a:r>
          </a:p>
          <a:p>
            <a:pPr>
              <a:defRPr/>
            </a:pPr>
            <a:r>
              <a:rPr lang="en-US">
                <a:ea typeface="ＭＳ Ｐゴシック" charset="0"/>
                <a:cs typeface="+mn-cs"/>
              </a:rPr>
              <a:t>What would the curves look like if T2=infinity?</a:t>
            </a:r>
          </a:p>
          <a:p>
            <a:pPr>
              <a:defRPr/>
            </a:pPr>
            <a:r>
              <a:rPr lang="en-US">
                <a:ea typeface="ＭＳ Ｐゴシック" charset="0"/>
                <a:cs typeface="+mn-cs"/>
              </a:rPr>
              <a:t>Why is T2 always less than T1?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sue specific spin-spin relaxation (random interactions between spins) responsible for pure T2 decay</a:t>
            </a:r>
          </a:p>
          <a:p>
            <a:r>
              <a:rPr lang="en-US" sz="1200" b="0" i="0" kern="1200" dirty="0">
                <a:solidFill>
                  <a:schemeClr val="tx1"/>
                </a:solidFill>
                <a:effectLst/>
                <a:latin typeface="Arial" charset="0"/>
                <a:ea typeface="ＭＳ Ｐゴシック" charset="-128"/>
                <a:cs typeface="ＭＳ Ｐゴシック" charset="-128"/>
              </a:rPr>
              <a:t>static inhomogeneities in magnetic fields which accelerate spins dephasing.</a:t>
            </a:r>
          </a:p>
          <a:p>
            <a:r>
              <a:rPr lang="en-US" sz="1200" b="1" i="0" kern="1200" dirty="0">
                <a:solidFill>
                  <a:schemeClr val="tx1"/>
                </a:solidFill>
                <a:effectLst/>
                <a:latin typeface="Arial" charset="0"/>
                <a:ea typeface="ＭＳ Ｐゴシック" charset="-128"/>
                <a:cs typeface="ＭＳ Ｐゴシック" charset="-128"/>
              </a:rPr>
              <a:t>T2* is always shorter than T2. T2* signal decay is lower than pure T2 signal decay.</a:t>
            </a:r>
          </a:p>
          <a:p>
            <a:endParaRPr lang="en-US" dirty="0"/>
          </a:p>
        </p:txBody>
      </p:sp>
    </p:spTree>
    <p:extLst>
      <p:ext uri="{BB962C8B-B14F-4D97-AF65-F5344CB8AC3E}">
        <p14:creationId xmlns:p14="http://schemas.microsoft.com/office/powerpoint/2010/main" val="393225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A 180° RF pulse can </a:t>
            </a:r>
            <a:r>
              <a:rPr lang="en-US" sz="1200" b="0" i="0" kern="1200" dirty="0" err="1">
                <a:solidFill>
                  <a:schemeClr val="tx1"/>
                </a:solidFill>
                <a:effectLst/>
                <a:latin typeface="Arial" charset="0"/>
                <a:ea typeface="ＭＳ Ｐゴシック" charset="-128"/>
                <a:cs typeface="ＭＳ Ｐゴシック" charset="-128"/>
              </a:rPr>
              <a:t>rephase</a:t>
            </a:r>
            <a:r>
              <a:rPr lang="en-US" sz="1200" b="0" i="0" kern="1200" dirty="0">
                <a:solidFill>
                  <a:schemeClr val="tx1"/>
                </a:solidFill>
                <a:effectLst/>
                <a:latin typeface="Arial" charset="0"/>
                <a:ea typeface="ＭＳ Ｐゴシック" charset="-128"/>
                <a:cs typeface="ＭＳ Ｐゴシック" charset="-128"/>
              </a:rPr>
              <a:t> spins and reverse static field inhomogeneities. After a 90° RF pulse, spins </a:t>
            </a:r>
            <a:r>
              <a:rPr lang="en-US" sz="1200" b="0" i="0" kern="1200" dirty="0" err="1">
                <a:solidFill>
                  <a:schemeClr val="tx1"/>
                </a:solidFill>
                <a:effectLst/>
                <a:latin typeface="Arial" charset="0"/>
                <a:ea typeface="ＭＳ Ｐゴシック" charset="-128"/>
                <a:cs typeface="ＭＳ Ｐゴシック" charset="-128"/>
              </a:rPr>
              <a:t>dephase</a:t>
            </a:r>
            <a:r>
              <a:rPr lang="en-US" sz="1200" b="0" i="0" kern="1200" dirty="0">
                <a:solidFill>
                  <a:schemeClr val="tx1"/>
                </a:solidFill>
                <a:effectLst/>
                <a:latin typeface="Arial" charset="0"/>
                <a:ea typeface="ＭＳ Ｐゴシック" charset="-128"/>
                <a:cs typeface="ＭＳ Ｐゴシック" charset="-128"/>
              </a:rPr>
              <a:t> and transverse magnetization decreases. If we apply a 180° RF pulse, spins </a:t>
            </a:r>
            <a:r>
              <a:rPr lang="en-US" sz="1200" b="0" i="0" kern="1200" dirty="0" err="1">
                <a:solidFill>
                  <a:schemeClr val="tx1"/>
                </a:solidFill>
                <a:effectLst/>
                <a:latin typeface="Arial" charset="0"/>
                <a:ea typeface="ＭＳ Ｐゴシック" charset="-128"/>
                <a:cs typeface="ＭＳ Ｐゴシック" charset="-128"/>
              </a:rPr>
              <a:t>rephase</a:t>
            </a:r>
            <a:r>
              <a:rPr lang="en-US" sz="1200" b="0" i="0" kern="1200" dirty="0">
                <a:solidFill>
                  <a:schemeClr val="tx1"/>
                </a:solidFill>
                <a:effectLst/>
                <a:latin typeface="Arial" charset="0"/>
                <a:ea typeface="ＭＳ Ｐゴシック" charset="-128"/>
                <a:cs typeface="ＭＳ Ｐゴシック" charset="-128"/>
              </a:rPr>
              <a:t> and transverse magnetization reappears.</a:t>
            </a:r>
          </a:p>
          <a:p>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The 180° RF pulse restores phase coherence:</a:t>
            </a:r>
          </a:p>
          <a:p>
            <a:r>
              <a:rPr lang="en-US" sz="1200" b="0" i="0" kern="1200" dirty="0">
                <a:solidFill>
                  <a:schemeClr val="tx1"/>
                </a:solidFill>
                <a:effectLst/>
                <a:latin typeface="Arial" charset="0"/>
                <a:ea typeface="ＭＳ Ｐゴシック" charset="-128"/>
                <a:cs typeface="ＭＳ Ｐゴシック" charset="-128"/>
              </a:rPr>
              <a:t>After the 90° RF pulse spins </a:t>
            </a:r>
            <a:r>
              <a:rPr lang="en-US" sz="1200" b="0" i="0" kern="1200" dirty="0" err="1">
                <a:solidFill>
                  <a:schemeClr val="tx1"/>
                </a:solidFill>
                <a:effectLst/>
                <a:latin typeface="Arial" charset="0"/>
                <a:ea typeface="ＭＳ Ｐゴシック" charset="-128"/>
                <a:cs typeface="ＭＳ Ｐゴシック" charset="-128"/>
              </a:rPr>
              <a:t>dephase</a:t>
            </a:r>
            <a:r>
              <a:rPr lang="en-US" sz="1200" b="0" i="0" kern="1200" dirty="0">
                <a:solidFill>
                  <a:schemeClr val="tx1"/>
                </a:solidFill>
                <a:effectLst/>
                <a:latin typeface="Arial" charset="0"/>
                <a:ea typeface="ＭＳ Ｐゴシック" charset="-128"/>
                <a:cs typeface="ＭＳ Ｐゴシック" charset="-128"/>
              </a:rPr>
              <a:t> (during a time defined as TE/2)</a:t>
            </a:r>
          </a:p>
          <a:p>
            <a:r>
              <a:rPr lang="en-US" sz="1200" b="0" i="0" kern="1200" dirty="0">
                <a:solidFill>
                  <a:schemeClr val="tx1"/>
                </a:solidFill>
                <a:effectLst/>
                <a:latin typeface="Arial" charset="0"/>
                <a:ea typeface="ＭＳ Ｐゴシック" charset="-128"/>
                <a:cs typeface="ＭＳ Ｐゴシック" charset="-128"/>
              </a:rPr>
              <a:t>After the 180° RF pulse, spins are back in phase at time TE after the 90° RF pulse</a:t>
            </a:r>
          </a:p>
          <a:p>
            <a:r>
              <a:rPr lang="en-US" sz="1200" b="0" i="0" kern="1200" dirty="0">
                <a:solidFill>
                  <a:schemeClr val="tx1"/>
                </a:solidFill>
                <a:effectLst/>
                <a:latin typeface="Arial" charset="0"/>
                <a:ea typeface="ＭＳ Ｐゴシック" charset="-128"/>
                <a:cs typeface="ＭＳ Ｐゴシック" charset="-128"/>
              </a:rPr>
              <a:t>Then they </a:t>
            </a:r>
            <a:r>
              <a:rPr lang="en-US" sz="1200" b="0" i="0" kern="1200" dirty="0" err="1">
                <a:solidFill>
                  <a:schemeClr val="tx1"/>
                </a:solidFill>
                <a:effectLst/>
                <a:latin typeface="Arial" charset="0"/>
                <a:ea typeface="ＭＳ Ｐゴシック" charset="-128"/>
                <a:cs typeface="ＭＳ Ｐゴシック" charset="-128"/>
              </a:rPr>
              <a:t>dephase</a:t>
            </a:r>
            <a:r>
              <a:rPr lang="en-US" sz="1200" b="0" i="0" kern="1200" dirty="0">
                <a:solidFill>
                  <a:schemeClr val="tx1"/>
                </a:solidFill>
                <a:effectLst/>
                <a:latin typeface="Arial" charset="0"/>
                <a:ea typeface="ＭＳ Ｐゴシック" charset="-128"/>
                <a:cs typeface="ＭＳ Ｐゴシック" charset="-128"/>
              </a:rPr>
              <a:t> again.</a:t>
            </a:r>
          </a:p>
          <a:p>
            <a:r>
              <a:rPr lang="en-US" sz="1200" b="0" i="0" kern="1200" dirty="0">
                <a:solidFill>
                  <a:schemeClr val="tx1"/>
                </a:solidFill>
                <a:effectLst/>
                <a:latin typeface="Arial" charset="0"/>
                <a:ea typeface="ＭＳ Ｐゴシック" charset="-128"/>
                <a:cs typeface="ＭＳ Ｐゴシック" charset="-128"/>
              </a:rPr>
              <a:t>At time TE (Echo Time), the signal is not as high as the initial transverse magnetization intensity. As the 180° RF pulse reverses dephasing due to static field inhomogeneities but not spin-spin relaxation, the signal loss is due to pure T2 effect.</a:t>
            </a:r>
          </a:p>
          <a:p>
            <a:r>
              <a:rPr lang="en-US" sz="1200" b="0" i="0" kern="1200" dirty="0">
                <a:solidFill>
                  <a:schemeClr val="tx1"/>
                </a:solidFill>
                <a:effectLst/>
                <a:latin typeface="Arial" charset="0"/>
                <a:ea typeface="ＭＳ Ｐゴシック" charset="-128"/>
                <a:cs typeface="ＭＳ Ｐゴシック" charset="-128"/>
              </a:rPr>
              <a:t>The signal </a:t>
            </a:r>
            <a:r>
              <a:rPr lang="en-US" sz="1200" b="0" i="0" kern="1200" dirty="0" err="1">
                <a:solidFill>
                  <a:schemeClr val="tx1"/>
                </a:solidFill>
                <a:effectLst/>
                <a:latin typeface="Arial" charset="0"/>
                <a:ea typeface="ＭＳ Ｐゴシック" charset="-128"/>
                <a:cs typeface="ＭＳ Ｐゴシック" charset="-128"/>
              </a:rPr>
              <a:t>enveloppe</a:t>
            </a:r>
            <a:r>
              <a:rPr lang="en-US" sz="1200" b="0" i="0" kern="1200" dirty="0">
                <a:solidFill>
                  <a:schemeClr val="tx1"/>
                </a:solidFill>
                <a:effectLst/>
                <a:latin typeface="Arial" charset="0"/>
                <a:ea typeface="ＭＳ Ｐゴシック" charset="-128"/>
                <a:cs typeface="ＭＳ Ｐゴシック" charset="-128"/>
              </a:rPr>
              <a:t> joining maximums of </a:t>
            </a:r>
            <a:r>
              <a:rPr lang="en-US" sz="1200" b="0" i="0" kern="1200" dirty="0" err="1">
                <a:solidFill>
                  <a:schemeClr val="tx1"/>
                </a:solidFill>
                <a:effectLst/>
                <a:latin typeface="Arial" charset="0"/>
                <a:ea typeface="ＭＳ Ｐゴシック" charset="-128"/>
                <a:cs typeface="ＭＳ Ｐゴシック" charset="-128"/>
              </a:rPr>
              <a:t>echos</a:t>
            </a:r>
            <a:r>
              <a:rPr lang="en-US" sz="1200" b="0" i="0" kern="1200" dirty="0">
                <a:solidFill>
                  <a:schemeClr val="tx1"/>
                </a:solidFill>
                <a:effectLst/>
                <a:latin typeface="Arial" charset="0"/>
                <a:ea typeface="ＭＳ Ｐゴシック" charset="-128"/>
                <a:cs typeface="ＭＳ Ｐゴシック" charset="-128"/>
              </a:rPr>
              <a:t> after 180° RF pulses is corresponding to the pure T2 decay curve.</a:t>
            </a:r>
          </a:p>
          <a:p>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How can a 180° RF pulse </a:t>
            </a:r>
            <a:r>
              <a:rPr lang="en-US" sz="1200" b="0" i="0" kern="1200" dirty="0" err="1">
                <a:solidFill>
                  <a:schemeClr val="tx1"/>
                </a:solidFill>
                <a:effectLst/>
                <a:latin typeface="Arial" charset="0"/>
                <a:ea typeface="ＭＳ Ｐゴシック" charset="-128"/>
                <a:cs typeface="ＭＳ Ｐゴシック" charset="-128"/>
              </a:rPr>
              <a:t>rephase</a:t>
            </a:r>
            <a:r>
              <a:rPr lang="en-US" sz="1200" b="0" i="0" kern="1200" dirty="0">
                <a:solidFill>
                  <a:schemeClr val="tx1"/>
                </a:solidFill>
                <a:effectLst/>
                <a:latin typeface="Arial" charset="0"/>
                <a:ea typeface="ＭＳ Ｐゴシック" charset="-128"/>
                <a:cs typeface="ＭＳ Ｐゴシック" charset="-128"/>
              </a:rPr>
              <a:t> spins? Consider the following race:</a:t>
            </a:r>
          </a:p>
          <a:p>
            <a:r>
              <a:rPr lang="en-US" sz="1200" b="0" i="0" kern="1200" dirty="0">
                <a:solidFill>
                  <a:schemeClr val="tx1"/>
                </a:solidFill>
                <a:effectLst/>
                <a:latin typeface="Arial" charset="0"/>
                <a:ea typeface="ＭＳ Ｐゴシック" charset="-128"/>
                <a:cs typeface="ＭＳ Ｐゴシック" charset="-128"/>
              </a:rPr>
              <a:t>Once the race starts (the relaxation begins), the turtle and the rabbit are at the same place (the starting line): they are in phase.</a:t>
            </a:r>
          </a:p>
          <a:p>
            <a:r>
              <a:rPr lang="en-US" sz="1200" b="0" i="0" kern="1200" dirty="0">
                <a:solidFill>
                  <a:schemeClr val="tx1"/>
                </a:solidFill>
                <a:effectLst/>
                <a:latin typeface="Arial" charset="0"/>
                <a:ea typeface="ＭＳ Ｐゴシック" charset="-128"/>
                <a:cs typeface="ＭＳ Ｐゴシック" charset="-128"/>
              </a:rPr>
              <a:t>As the rabbit runs faster, there is a distance between him and the turtle: they </a:t>
            </a:r>
            <a:r>
              <a:rPr lang="en-US" sz="1200" b="0" i="0" kern="1200" dirty="0" err="1">
                <a:solidFill>
                  <a:schemeClr val="tx1"/>
                </a:solidFill>
                <a:effectLst/>
                <a:latin typeface="Arial" charset="0"/>
                <a:ea typeface="ＭＳ Ｐゴシック" charset="-128"/>
                <a:cs typeface="ＭＳ Ｐゴシック" charset="-128"/>
              </a:rPr>
              <a:t>dephase</a:t>
            </a:r>
            <a:r>
              <a:rPr lang="en-US" sz="1200" b="0" i="0" kern="1200" dirty="0">
                <a:solidFill>
                  <a:schemeClr val="tx1"/>
                </a:solidFill>
                <a:effectLst/>
                <a:latin typeface="Arial" charset="0"/>
                <a:ea typeface="ＭＳ Ｐゴシック" charset="-128"/>
                <a:cs typeface="ＭＳ Ｐゴシック" charset="-128"/>
              </a:rPr>
              <a:t>.</a:t>
            </a:r>
          </a:p>
          <a:p>
            <a:r>
              <a:rPr lang="en-US" sz="1200" b="0" i="0" kern="1200" dirty="0">
                <a:solidFill>
                  <a:schemeClr val="tx1"/>
                </a:solidFill>
                <a:effectLst/>
                <a:latin typeface="Arial" charset="0"/>
                <a:ea typeface="ＭＳ Ｐゴシック" charset="-128"/>
                <a:cs typeface="ＭＳ Ｐゴシック" charset="-128"/>
              </a:rPr>
              <a:t>Then both have to turn around and go back (180° RF pulse).</a:t>
            </a:r>
          </a:p>
          <a:p>
            <a:r>
              <a:rPr lang="en-US" sz="1200" b="0" i="0" kern="1200" dirty="0">
                <a:solidFill>
                  <a:schemeClr val="tx1"/>
                </a:solidFill>
                <a:effectLst/>
                <a:latin typeface="Arial" charset="0"/>
                <a:ea typeface="ＭＳ Ｐゴシック" charset="-128"/>
                <a:cs typeface="ＭＳ Ｐゴシック" charset="-128"/>
              </a:rPr>
              <a:t>Assuming they are both going at the same speed as before, they arrive at the same time at the starting (finish) line : they </a:t>
            </a:r>
            <a:r>
              <a:rPr lang="en-US" sz="1200" b="0" i="0" kern="1200" dirty="0" err="1">
                <a:solidFill>
                  <a:schemeClr val="tx1"/>
                </a:solidFill>
                <a:effectLst/>
                <a:latin typeface="Arial" charset="0"/>
                <a:ea typeface="ＭＳ Ｐゴシック" charset="-128"/>
                <a:cs typeface="ＭＳ Ｐゴシック" charset="-128"/>
              </a:rPr>
              <a:t>rephase</a:t>
            </a:r>
            <a:r>
              <a:rPr lang="en-US" sz="1200" b="0" i="0" kern="1200" dirty="0">
                <a:solidFill>
                  <a:schemeClr val="tx1"/>
                </a:solidFill>
                <a:effectLst/>
                <a:latin typeface="Arial" charset="0"/>
                <a:ea typeface="ＭＳ Ｐゴシック" charset="-128"/>
                <a:cs typeface="ＭＳ Ｐゴシック" charset="-128"/>
              </a:rPr>
              <a:t>.</a:t>
            </a:r>
          </a:p>
          <a:p>
            <a:endParaRPr lang="en-US" sz="1200" b="0" i="0" kern="1200" dirty="0">
              <a:solidFill>
                <a:schemeClr val="tx1"/>
              </a:solidFill>
              <a:effectLst/>
              <a:latin typeface="Arial" charset="0"/>
              <a:ea typeface="ＭＳ Ｐゴシック" charset="-128"/>
              <a:cs typeface="ＭＳ Ｐゴシック" charset="-128"/>
            </a:endParaRPr>
          </a:p>
          <a:p>
            <a:endParaRPr lang="en-US" dirty="0"/>
          </a:p>
        </p:txBody>
      </p:sp>
    </p:spTree>
    <p:extLst>
      <p:ext uri="{BB962C8B-B14F-4D97-AF65-F5344CB8AC3E}">
        <p14:creationId xmlns:p14="http://schemas.microsoft.com/office/powerpoint/2010/main" val="378635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DF003EEE-4DB6-4448-87E4-1D5D50A100A1}"/>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86723" name="Rectangle 3">
            <a:extLst>
              <a:ext uri="{FF2B5EF4-FFF2-40B4-BE49-F238E27FC236}">
                <a16:creationId xmlns:a16="http://schemas.microsoft.com/office/drawing/2014/main" id="{E3E5B2AF-C485-48AD-AB7C-D8B3ED8A286C}"/>
              </a:ext>
            </a:extLst>
          </p:cNvPr>
          <p:cNvSpPr>
            <a:spLocks noGrp="1" noChangeArrowheads="1"/>
          </p:cNvSpPr>
          <p:nvPr>
            <p:ph type="body" idx="1"/>
          </p:nvPr>
        </p:nvSpPr>
        <p:spPr/>
        <p:txBody>
          <a:bodyPr/>
          <a:lstStyle/>
          <a:p>
            <a:pPr>
              <a:defRPr/>
            </a:pPr>
            <a:endParaRPr lang="en-US" dirty="0">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38"/>
            <a:ext cx="8743950" cy="1470025"/>
          </a:xfr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C547D5D-76A8-4D94-8C7A-AAD5B7A1B2FD}"/>
              </a:ext>
            </a:extLst>
          </p:cNvPr>
          <p:cNvSpPr>
            <a:spLocks noGrp="1"/>
          </p:cNvSpPr>
          <p:nvPr>
            <p:ph type="dt" sz="half" idx="10"/>
          </p:nvPr>
        </p:nvSpPr>
        <p:spPr/>
        <p:txBody>
          <a:bodyPr rtlCol="0"/>
          <a:lstStyle>
            <a:lvl1pPr>
              <a:buFont typeface="Times New Roman" charset="0"/>
              <a:buChar char="•"/>
              <a:defRPr>
                <a:solidFill>
                  <a:schemeClr val="tx1">
                    <a:tint val="75000"/>
                  </a:schemeClr>
                </a:solidFill>
                <a:latin typeface="Arial" charset="0"/>
                <a:ea typeface="ＭＳ Ｐゴシック" charset="0"/>
                <a:cs typeface="ＭＳ Ｐゴシック" charset="0"/>
              </a:defRPr>
            </a:lvl1pPr>
          </a:lstStyle>
          <a:p>
            <a:pPr>
              <a:defRPr/>
            </a:pPr>
            <a:r>
              <a:rPr lang="en-US"/>
              <a:t>BME2104 -《生物医学影像技术》</a:t>
            </a:r>
          </a:p>
        </p:txBody>
      </p:sp>
      <p:sp>
        <p:nvSpPr>
          <p:cNvPr id="5" name="Footer Placeholder 4">
            <a:extLst>
              <a:ext uri="{FF2B5EF4-FFF2-40B4-BE49-F238E27FC236}">
                <a16:creationId xmlns:a16="http://schemas.microsoft.com/office/drawing/2014/main" id="{68D0DB03-F0EE-4A29-A710-10F3CCF29A34}"/>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18FF3F13-2753-4216-ACF2-86E16A2203C9}"/>
              </a:ext>
            </a:extLst>
          </p:cNvPr>
          <p:cNvSpPr>
            <a:spLocks noGrp="1"/>
          </p:cNvSpPr>
          <p:nvPr>
            <p:ph type="sldNum" sz="quarter" idx="12"/>
          </p:nvPr>
        </p:nvSpPr>
        <p:spPr/>
        <p:txBody>
          <a:bodyPr/>
          <a:lstStyle>
            <a:lvl1pPr>
              <a:defRPr/>
            </a:lvl1pPr>
          </a:lstStyle>
          <a:p>
            <a:pPr>
              <a:defRPr/>
            </a:pPr>
            <a:fld id="{43902361-5D81-497B-AA27-2E11C4E37133}" type="slidenum">
              <a:rPr lang="en-US" altLang="en-US"/>
              <a:pPr>
                <a:defRPr/>
              </a:pPr>
              <a:t>‹#›</a:t>
            </a:fld>
            <a:endParaRPr lang="en-US" altLang="en-US"/>
          </a:p>
        </p:txBody>
      </p:sp>
    </p:spTree>
    <p:extLst>
      <p:ext uri="{BB962C8B-B14F-4D97-AF65-F5344CB8AC3E}">
        <p14:creationId xmlns:p14="http://schemas.microsoft.com/office/powerpoint/2010/main" val="727659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1A1A7-9B4D-4A28-9FA6-D9B15A40F377}"/>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F4B457B5-20B7-48B9-A501-736407B3920B}"/>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7A4A139F-3196-4569-A809-B6E8BC633915}"/>
              </a:ext>
            </a:extLst>
          </p:cNvPr>
          <p:cNvSpPr>
            <a:spLocks noGrp="1"/>
          </p:cNvSpPr>
          <p:nvPr>
            <p:ph type="sldNum" sz="quarter" idx="12"/>
          </p:nvPr>
        </p:nvSpPr>
        <p:spPr/>
        <p:txBody>
          <a:bodyPr/>
          <a:lstStyle>
            <a:lvl1pPr>
              <a:defRPr/>
            </a:lvl1pPr>
          </a:lstStyle>
          <a:p>
            <a:pPr>
              <a:defRPr/>
            </a:pPr>
            <a:fld id="{995C45BC-281C-488C-9C0F-211CFE0FE704}" type="slidenum">
              <a:rPr lang="en-US" altLang="en-US"/>
              <a:pPr>
                <a:defRPr/>
              </a:pPr>
              <a:t>‹#›</a:t>
            </a:fld>
            <a:endParaRPr lang="en-US" altLang="en-US"/>
          </a:p>
        </p:txBody>
      </p:sp>
    </p:spTree>
    <p:extLst>
      <p:ext uri="{BB962C8B-B14F-4D97-AF65-F5344CB8AC3E}">
        <p14:creationId xmlns:p14="http://schemas.microsoft.com/office/powerpoint/2010/main" val="180899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5" y="274651"/>
            <a:ext cx="2314575"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274651"/>
            <a:ext cx="677227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8669D-347D-4EC1-9BD9-D1CEE89EFCF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2120575D-5725-4090-99E6-69060A64F724}"/>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6B0810C1-11F8-4D86-B605-9E5D9FCEFAC3}"/>
              </a:ext>
            </a:extLst>
          </p:cNvPr>
          <p:cNvSpPr>
            <a:spLocks noGrp="1"/>
          </p:cNvSpPr>
          <p:nvPr>
            <p:ph type="sldNum" sz="quarter" idx="12"/>
          </p:nvPr>
        </p:nvSpPr>
        <p:spPr/>
        <p:txBody>
          <a:bodyPr/>
          <a:lstStyle>
            <a:lvl1pPr>
              <a:defRPr/>
            </a:lvl1pPr>
          </a:lstStyle>
          <a:p>
            <a:pPr>
              <a:defRPr/>
            </a:pPr>
            <a:fld id="{C05201F8-DA2D-4898-B678-8430BB5480C0}" type="slidenum">
              <a:rPr lang="en-US" altLang="en-US"/>
              <a:pPr>
                <a:defRPr/>
              </a:pPr>
              <a:t>‹#›</a:t>
            </a:fld>
            <a:endParaRPr lang="en-US" altLang="en-US"/>
          </a:p>
        </p:txBody>
      </p:sp>
    </p:spTree>
    <p:extLst>
      <p:ext uri="{BB962C8B-B14F-4D97-AF65-F5344CB8AC3E}">
        <p14:creationId xmlns:p14="http://schemas.microsoft.com/office/powerpoint/2010/main" val="2490200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A63A3750-BA6A-4BBC-8275-1B9986BE9666}"/>
              </a:ext>
            </a:extLst>
          </p:cNvPr>
          <p:cNvSpPr>
            <a:spLocks noChangeArrowheads="1"/>
          </p:cNvSpPr>
          <p:nvPr userDrawn="1"/>
        </p:nvSpPr>
        <p:spPr bwMode="auto">
          <a:xfrm>
            <a:off x="7842052" y="6380163"/>
            <a:ext cx="2398514"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2" tIns="45716" rIns="91432" bIns="45716" anchor="b"/>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r" eaLnBrk="1" hangingPunct="1"/>
            <a:fld id="{288F1E1F-4CCE-4425-9464-0748AE97E567}" type="slidenum">
              <a:rPr lang="en-US" altLang="en-US" sz="1300">
                <a:effectLst>
                  <a:outerShdw blurRad="38100" dist="38100" dir="2700000" algn="tl">
                    <a:srgbClr val="C0C0C0"/>
                  </a:outerShdw>
                </a:effectLst>
              </a:rPr>
              <a:pPr algn="r" eaLnBrk="1" hangingPunct="1"/>
              <a:t>‹#›</a:t>
            </a:fld>
            <a:endParaRPr lang="en-US" altLang="en-US" sz="1300">
              <a:effectLst>
                <a:outerShdw blurRad="38100" dist="38100" dir="2700000" algn="tl">
                  <a:srgbClr val="C0C0C0"/>
                </a:outerShdw>
              </a:effectLst>
            </a:endParaRPr>
          </a:p>
        </p:txBody>
      </p:sp>
      <p:sp>
        <p:nvSpPr>
          <p:cNvPr id="2" name="Title 1"/>
          <p:cNvSpPr>
            <a:spLocks noGrp="1"/>
          </p:cNvSpPr>
          <p:nvPr>
            <p:ph type="title"/>
          </p:nvPr>
        </p:nvSpPr>
        <p:spPr>
          <a:xfrm>
            <a:off x="514350" y="381000"/>
            <a:ext cx="9258300" cy="685800"/>
          </a:xfrm>
        </p:spPr>
        <p:txBody>
          <a:bodyPr/>
          <a:lstStyle/>
          <a:p>
            <a:r>
              <a:rPr lang="en-US"/>
              <a:t>Click to edit Master title style</a:t>
            </a:r>
          </a:p>
        </p:txBody>
      </p:sp>
      <p:sp>
        <p:nvSpPr>
          <p:cNvPr id="3" name="Text Placeholder 2"/>
          <p:cNvSpPr>
            <a:spLocks noGrp="1"/>
          </p:cNvSpPr>
          <p:nvPr>
            <p:ph type="body" sz="half" idx="1"/>
          </p:nvPr>
        </p:nvSpPr>
        <p:spPr>
          <a:xfrm>
            <a:off x="514350" y="1981200"/>
            <a:ext cx="4543425"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229225" y="1981200"/>
            <a:ext cx="4543425"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229225" y="4114800"/>
            <a:ext cx="4543425"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845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88E3B-0DA3-4E30-A861-7EF239C0898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CCCBEE36-CE47-4855-8732-B235D816FDE2}"/>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B94BC1B9-D19D-4F00-8836-D37C4E9D45F2}"/>
              </a:ext>
            </a:extLst>
          </p:cNvPr>
          <p:cNvSpPr>
            <a:spLocks noGrp="1"/>
          </p:cNvSpPr>
          <p:nvPr>
            <p:ph type="sldNum" sz="quarter" idx="12"/>
          </p:nvPr>
        </p:nvSpPr>
        <p:spPr/>
        <p:txBody>
          <a:bodyPr/>
          <a:lstStyle>
            <a:lvl1pPr>
              <a:defRPr/>
            </a:lvl1pPr>
          </a:lstStyle>
          <a:p>
            <a:pPr>
              <a:defRPr/>
            </a:pPr>
            <a:fld id="{F0717801-9C2A-4D39-A345-FFE34DD1CB73}" type="slidenum">
              <a:rPr lang="en-US" altLang="en-US"/>
              <a:pPr>
                <a:defRPr/>
              </a:pPr>
              <a:t>‹#›</a:t>
            </a:fld>
            <a:endParaRPr lang="en-US" altLang="en-US"/>
          </a:p>
        </p:txBody>
      </p:sp>
    </p:spTree>
    <p:extLst>
      <p:ext uri="{BB962C8B-B14F-4D97-AF65-F5344CB8AC3E}">
        <p14:creationId xmlns:p14="http://schemas.microsoft.com/office/powerpoint/2010/main" val="17502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602" y="4406913"/>
            <a:ext cx="874395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12602" y="2906713"/>
            <a:ext cx="874395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51603-19E3-471D-B56F-DA36C3FBBA7A}"/>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021987AE-8841-4EF6-A192-5EAAB62DE153}"/>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87411C1F-D6A7-4E9F-B81D-F664DB4C03DE}"/>
              </a:ext>
            </a:extLst>
          </p:cNvPr>
          <p:cNvSpPr>
            <a:spLocks noGrp="1"/>
          </p:cNvSpPr>
          <p:nvPr>
            <p:ph type="sldNum" sz="quarter" idx="12"/>
          </p:nvPr>
        </p:nvSpPr>
        <p:spPr/>
        <p:txBody>
          <a:bodyPr/>
          <a:lstStyle>
            <a:lvl1pPr>
              <a:defRPr/>
            </a:lvl1pPr>
          </a:lstStyle>
          <a:p>
            <a:pPr>
              <a:defRPr/>
            </a:pPr>
            <a:fld id="{BEC1CCA2-C772-4B45-A0E1-622E5562B380}" type="slidenum">
              <a:rPr lang="en-US" altLang="en-US"/>
              <a:pPr>
                <a:defRPr/>
              </a:pPr>
              <a:t>‹#›</a:t>
            </a:fld>
            <a:endParaRPr lang="en-US" altLang="en-US"/>
          </a:p>
        </p:txBody>
      </p:sp>
    </p:spTree>
    <p:extLst>
      <p:ext uri="{BB962C8B-B14F-4D97-AF65-F5344CB8AC3E}">
        <p14:creationId xmlns:p14="http://schemas.microsoft.com/office/powerpoint/2010/main" val="135221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9225"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A396AA6-5302-4BD9-9D2F-FB4A3314A70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BE88A093-F8D3-4B06-8D6B-C7298A324698}"/>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7" name="Slide Number Placeholder 5">
            <a:extLst>
              <a:ext uri="{FF2B5EF4-FFF2-40B4-BE49-F238E27FC236}">
                <a16:creationId xmlns:a16="http://schemas.microsoft.com/office/drawing/2014/main" id="{B220B702-4956-4CBE-AD04-3B691D800246}"/>
              </a:ext>
            </a:extLst>
          </p:cNvPr>
          <p:cNvSpPr>
            <a:spLocks noGrp="1"/>
          </p:cNvSpPr>
          <p:nvPr>
            <p:ph type="sldNum" sz="quarter" idx="12"/>
          </p:nvPr>
        </p:nvSpPr>
        <p:spPr/>
        <p:txBody>
          <a:bodyPr/>
          <a:lstStyle>
            <a:lvl1pPr>
              <a:defRPr/>
            </a:lvl1pPr>
          </a:lstStyle>
          <a:p>
            <a:pPr>
              <a:defRPr/>
            </a:pPr>
            <a:fld id="{A457FA14-F3D0-4CE6-B817-B8ACB669EC69}" type="slidenum">
              <a:rPr lang="en-US" altLang="en-US"/>
              <a:pPr>
                <a:defRPr/>
              </a:pPr>
              <a:t>‹#›</a:t>
            </a:fld>
            <a:endParaRPr lang="en-US" altLang="en-US"/>
          </a:p>
        </p:txBody>
      </p:sp>
    </p:spTree>
    <p:extLst>
      <p:ext uri="{BB962C8B-B14F-4D97-AF65-F5344CB8AC3E}">
        <p14:creationId xmlns:p14="http://schemas.microsoft.com/office/powerpoint/2010/main" val="337611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4350" y="1535113"/>
            <a:ext cx="45452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2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25660" y="1535113"/>
            <a:ext cx="45469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5660" y="2174875"/>
            <a:ext cx="454699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F3D8F13-7C85-481B-87D3-BD3BAF3D574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8" name="Footer Placeholder 4">
            <a:extLst>
              <a:ext uri="{FF2B5EF4-FFF2-40B4-BE49-F238E27FC236}">
                <a16:creationId xmlns:a16="http://schemas.microsoft.com/office/drawing/2014/main" id="{63D265EA-25F5-4399-8989-A2316F73775D}"/>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9" name="Slide Number Placeholder 5">
            <a:extLst>
              <a:ext uri="{FF2B5EF4-FFF2-40B4-BE49-F238E27FC236}">
                <a16:creationId xmlns:a16="http://schemas.microsoft.com/office/drawing/2014/main" id="{69AD3881-97F7-43F5-80ED-E19B17E6A9B3}"/>
              </a:ext>
            </a:extLst>
          </p:cNvPr>
          <p:cNvSpPr>
            <a:spLocks noGrp="1"/>
          </p:cNvSpPr>
          <p:nvPr>
            <p:ph type="sldNum" sz="quarter" idx="12"/>
          </p:nvPr>
        </p:nvSpPr>
        <p:spPr/>
        <p:txBody>
          <a:bodyPr/>
          <a:lstStyle>
            <a:lvl1pPr>
              <a:defRPr/>
            </a:lvl1pPr>
          </a:lstStyle>
          <a:p>
            <a:pPr>
              <a:defRPr/>
            </a:pPr>
            <a:fld id="{569A6967-C212-4E2C-BBC9-96E3A775F5CD}" type="slidenum">
              <a:rPr lang="en-US" altLang="en-US"/>
              <a:pPr>
                <a:defRPr/>
              </a:pPr>
              <a:t>‹#›</a:t>
            </a:fld>
            <a:endParaRPr lang="en-US" altLang="en-US"/>
          </a:p>
        </p:txBody>
      </p:sp>
    </p:spTree>
    <p:extLst>
      <p:ext uri="{BB962C8B-B14F-4D97-AF65-F5344CB8AC3E}">
        <p14:creationId xmlns:p14="http://schemas.microsoft.com/office/powerpoint/2010/main" val="231232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6651C0E-3547-4B1A-B9FD-8C38903C6CD4}"/>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4" name="Footer Placeholder 4">
            <a:extLst>
              <a:ext uri="{FF2B5EF4-FFF2-40B4-BE49-F238E27FC236}">
                <a16:creationId xmlns:a16="http://schemas.microsoft.com/office/drawing/2014/main" id="{5D751B16-143B-4572-90A8-18788E756929}"/>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5" name="Slide Number Placeholder 5">
            <a:extLst>
              <a:ext uri="{FF2B5EF4-FFF2-40B4-BE49-F238E27FC236}">
                <a16:creationId xmlns:a16="http://schemas.microsoft.com/office/drawing/2014/main" id="{12DC5550-AC76-4E57-B6EA-AF558A61E9FD}"/>
              </a:ext>
            </a:extLst>
          </p:cNvPr>
          <p:cNvSpPr>
            <a:spLocks noGrp="1"/>
          </p:cNvSpPr>
          <p:nvPr>
            <p:ph type="sldNum" sz="quarter" idx="12"/>
          </p:nvPr>
        </p:nvSpPr>
        <p:spPr/>
        <p:txBody>
          <a:bodyPr/>
          <a:lstStyle>
            <a:lvl1pPr>
              <a:defRPr/>
            </a:lvl1pPr>
          </a:lstStyle>
          <a:p>
            <a:pPr>
              <a:defRPr/>
            </a:pPr>
            <a:fld id="{FCFA963F-971F-426B-85FD-6C75B3FF8B44}" type="slidenum">
              <a:rPr lang="en-US" altLang="en-US"/>
              <a:pPr>
                <a:defRPr/>
              </a:pPr>
              <a:t>‹#›</a:t>
            </a:fld>
            <a:endParaRPr lang="en-US" altLang="en-US"/>
          </a:p>
        </p:txBody>
      </p:sp>
    </p:spTree>
    <p:extLst>
      <p:ext uri="{BB962C8B-B14F-4D97-AF65-F5344CB8AC3E}">
        <p14:creationId xmlns:p14="http://schemas.microsoft.com/office/powerpoint/2010/main" val="329171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C84D8FE-8AF1-40FA-B626-85CF75DBC708}"/>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3" name="Footer Placeholder 4">
            <a:extLst>
              <a:ext uri="{FF2B5EF4-FFF2-40B4-BE49-F238E27FC236}">
                <a16:creationId xmlns:a16="http://schemas.microsoft.com/office/drawing/2014/main" id="{3DFAFD79-BAAE-40C7-B563-37FF3EECDCAA}"/>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4" name="Slide Number Placeholder 5">
            <a:extLst>
              <a:ext uri="{FF2B5EF4-FFF2-40B4-BE49-F238E27FC236}">
                <a16:creationId xmlns:a16="http://schemas.microsoft.com/office/drawing/2014/main" id="{B6C623AB-B945-455C-B471-E70EDDA25E3C}"/>
              </a:ext>
            </a:extLst>
          </p:cNvPr>
          <p:cNvSpPr>
            <a:spLocks noGrp="1"/>
          </p:cNvSpPr>
          <p:nvPr>
            <p:ph type="sldNum" sz="quarter" idx="12"/>
          </p:nvPr>
        </p:nvSpPr>
        <p:spPr/>
        <p:txBody>
          <a:bodyPr/>
          <a:lstStyle>
            <a:lvl1pPr>
              <a:defRPr/>
            </a:lvl1pPr>
          </a:lstStyle>
          <a:p>
            <a:pPr>
              <a:defRPr/>
            </a:pPr>
            <a:fld id="{D713C094-A33E-4603-9F67-41B940E5D984}" type="slidenum">
              <a:rPr lang="en-US" altLang="en-US"/>
              <a:pPr>
                <a:defRPr/>
              </a:pPr>
              <a:t>‹#›</a:t>
            </a:fld>
            <a:endParaRPr lang="en-US" altLang="en-US"/>
          </a:p>
        </p:txBody>
      </p:sp>
    </p:spTree>
    <p:extLst>
      <p:ext uri="{BB962C8B-B14F-4D97-AF65-F5344CB8AC3E}">
        <p14:creationId xmlns:p14="http://schemas.microsoft.com/office/powerpoint/2010/main" val="164236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5" y="273050"/>
            <a:ext cx="338435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1931" y="273063"/>
            <a:ext cx="575071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5" y="1435103"/>
            <a:ext cx="338435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A77073-1EA0-45E8-8BB4-9C378FE97B62}"/>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EFC442B5-EF2D-4B29-B44D-A284D61D2F9A}"/>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7" name="Slide Number Placeholder 5">
            <a:extLst>
              <a:ext uri="{FF2B5EF4-FFF2-40B4-BE49-F238E27FC236}">
                <a16:creationId xmlns:a16="http://schemas.microsoft.com/office/drawing/2014/main" id="{E76069B9-F704-4234-8375-4CDE8AD0B9E0}"/>
              </a:ext>
            </a:extLst>
          </p:cNvPr>
          <p:cNvSpPr>
            <a:spLocks noGrp="1"/>
          </p:cNvSpPr>
          <p:nvPr>
            <p:ph type="sldNum" sz="quarter" idx="12"/>
          </p:nvPr>
        </p:nvSpPr>
        <p:spPr/>
        <p:txBody>
          <a:bodyPr/>
          <a:lstStyle>
            <a:lvl1pPr>
              <a:defRPr/>
            </a:lvl1pPr>
          </a:lstStyle>
          <a:p>
            <a:pPr>
              <a:defRPr/>
            </a:pPr>
            <a:fld id="{39F1236E-4EAB-427E-94AF-1D4BE7E83FD4}" type="slidenum">
              <a:rPr lang="en-US" altLang="en-US"/>
              <a:pPr>
                <a:defRPr/>
              </a:pPr>
              <a:t>‹#›</a:t>
            </a:fld>
            <a:endParaRPr lang="en-US" altLang="en-US"/>
          </a:p>
        </p:txBody>
      </p:sp>
    </p:spTree>
    <p:extLst>
      <p:ext uri="{BB962C8B-B14F-4D97-AF65-F5344CB8AC3E}">
        <p14:creationId xmlns:p14="http://schemas.microsoft.com/office/powerpoint/2010/main" val="388494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324" y="4800600"/>
            <a:ext cx="6172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16324" y="612775"/>
            <a:ext cx="6172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324"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3A8274-6398-49E4-B6CA-2E5FDF14CFEB}"/>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D712AEE4-F805-4A4A-9024-20F4C5802A1D}"/>
              </a:ext>
            </a:extLst>
          </p:cNvPr>
          <p:cNvSpPr>
            <a:spLocks noGrp="1"/>
          </p:cNvSpPr>
          <p:nvPr>
            <p:ph type="ftr" sz="quarter" idx="11"/>
          </p:nvPr>
        </p:nvSpPr>
        <p:spPr/>
        <p:txBody>
          <a:bodyPr/>
          <a:lstStyle>
            <a:lvl1pPr>
              <a:defRPr/>
            </a:lvl1pPr>
          </a:lstStyle>
          <a:p>
            <a:pPr>
              <a:defRPr/>
            </a:pPr>
            <a:r>
              <a:rPr lang="en-US"/>
              <a:t>L21:  MRI Signal and Image Formation</a:t>
            </a:r>
          </a:p>
        </p:txBody>
      </p:sp>
      <p:sp>
        <p:nvSpPr>
          <p:cNvPr id="7" name="Slide Number Placeholder 5">
            <a:extLst>
              <a:ext uri="{FF2B5EF4-FFF2-40B4-BE49-F238E27FC236}">
                <a16:creationId xmlns:a16="http://schemas.microsoft.com/office/drawing/2014/main" id="{B0A97FEE-88E2-40BB-B155-0E674CA383E8}"/>
              </a:ext>
            </a:extLst>
          </p:cNvPr>
          <p:cNvSpPr>
            <a:spLocks noGrp="1"/>
          </p:cNvSpPr>
          <p:nvPr>
            <p:ph type="sldNum" sz="quarter" idx="12"/>
          </p:nvPr>
        </p:nvSpPr>
        <p:spPr/>
        <p:txBody>
          <a:bodyPr/>
          <a:lstStyle>
            <a:lvl1pPr>
              <a:defRPr/>
            </a:lvl1pPr>
          </a:lstStyle>
          <a:p>
            <a:pPr>
              <a:defRPr/>
            </a:pPr>
            <a:fld id="{492C5E32-B3DA-4252-A395-A4C8B663AE71}" type="slidenum">
              <a:rPr lang="en-US" altLang="en-US"/>
              <a:pPr>
                <a:defRPr/>
              </a:pPr>
              <a:t>‹#›</a:t>
            </a:fld>
            <a:endParaRPr lang="en-US" altLang="en-US"/>
          </a:p>
        </p:txBody>
      </p:sp>
    </p:spTree>
    <p:extLst>
      <p:ext uri="{BB962C8B-B14F-4D97-AF65-F5344CB8AC3E}">
        <p14:creationId xmlns:p14="http://schemas.microsoft.com/office/powerpoint/2010/main" val="42528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2E79C34-D9FF-41D6-A484-D83F68DBCCE6}"/>
              </a:ext>
            </a:extLst>
          </p:cNvPr>
          <p:cNvSpPr>
            <a:spLocks noGrp="1"/>
          </p:cNvSpPr>
          <p:nvPr>
            <p:ph type="title"/>
          </p:nvPr>
        </p:nvSpPr>
        <p:spPr bwMode="auto">
          <a:xfrm>
            <a:off x="514350" y="274638"/>
            <a:ext cx="9258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6E0DAA0-F615-436B-856B-8DDF66B02682}"/>
              </a:ext>
            </a:extLst>
          </p:cNvPr>
          <p:cNvSpPr>
            <a:spLocks noGrp="1"/>
          </p:cNvSpPr>
          <p:nvPr>
            <p:ph type="body" idx="1"/>
          </p:nvPr>
        </p:nvSpPr>
        <p:spPr bwMode="auto">
          <a:xfrm>
            <a:off x="514350" y="1600200"/>
            <a:ext cx="9258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96B0090-63AE-4E4B-92C6-B1747F71FEE5}"/>
              </a:ext>
            </a:extLst>
          </p:cNvPr>
          <p:cNvSpPr>
            <a:spLocks noGrp="1"/>
          </p:cNvSpPr>
          <p:nvPr>
            <p:ph type="dt" sz="half" idx="2"/>
          </p:nvPr>
        </p:nvSpPr>
        <p:spPr>
          <a:xfrm>
            <a:off x="514350" y="6356350"/>
            <a:ext cx="2400300" cy="365125"/>
          </a:xfrm>
          <a:prstGeom prst="rect">
            <a:avLst/>
          </a:prstGeom>
        </p:spPr>
        <p:txBody>
          <a:bodyPr vert="horz" wrap="square" lIns="91440" tIns="45720" rIns="91440" bIns="45720" numCol="1" anchor="ctr" anchorCtr="0" compatLnSpc="1">
            <a:prstTxWarp prst="textNoShape">
              <a:avLst/>
            </a:prstTxWarp>
          </a:bodyPr>
          <a:lstStyle>
            <a:lvl1pP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324618DC-0982-4338-A2AC-7D4C5DFE2FDB}"/>
              </a:ext>
            </a:extLst>
          </p:cNvPr>
          <p:cNvSpPr>
            <a:spLocks noGrp="1"/>
          </p:cNvSpPr>
          <p:nvPr>
            <p:ph type="ftr" sz="quarter" idx="3"/>
          </p:nvPr>
        </p:nvSpPr>
        <p:spPr>
          <a:xfrm>
            <a:off x="3514725" y="6356350"/>
            <a:ext cx="3257550" cy="365125"/>
          </a:xfrm>
          <a:prstGeom prst="rect">
            <a:avLst/>
          </a:prstGeom>
        </p:spPr>
        <p:txBody>
          <a:bodyPr vert="horz" lIns="91440" tIns="45720" rIns="91440" bIns="45720" rtlCol="0" anchor="ctr"/>
          <a:lstStyle>
            <a:lvl1pPr algn="ctr">
              <a:lnSpc>
                <a:spcPct val="85000"/>
              </a:lnSpc>
              <a:spcBef>
                <a:spcPct val="80000"/>
              </a:spcBef>
              <a:buClr>
                <a:schemeClr val="bg1"/>
              </a:buClr>
              <a:buSzPct val="100000"/>
              <a:buFont typeface="Times New Roman" charset="0"/>
              <a:buChar char="•"/>
              <a:defRPr sz="1200">
                <a:solidFill>
                  <a:schemeClr val="tx1">
                    <a:tint val="75000"/>
                  </a:schemeClr>
                </a:solidFill>
                <a:latin typeface="Arial" charset="0"/>
                <a:ea typeface="ＭＳ Ｐゴシック" charset="0"/>
                <a:cs typeface="ＭＳ Ｐゴシック" charset="0"/>
              </a:defRPr>
            </a:lvl1p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0B95B4F0-54C1-40CB-81EA-D14747618DB4}"/>
              </a:ext>
            </a:extLst>
          </p:cNvPr>
          <p:cNvSpPr>
            <a:spLocks noGrp="1"/>
          </p:cNvSpPr>
          <p:nvPr>
            <p:ph type="sldNum" sz="quarter" idx="4"/>
          </p:nvPr>
        </p:nvSpPr>
        <p:spPr>
          <a:xfrm>
            <a:off x="7372350" y="6356350"/>
            <a:ext cx="2400300" cy="365125"/>
          </a:xfrm>
          <a:prstGeom prst="rect">
            <a:avLst/>
          </a:prstGeom>
        </p:spPr>
        <p:txBody>
          <a:bodyPr vert="horz" wrap="square" lIns="91440" tIns="45720" rIns="91440" bIns="45720" numCol="1" anchor="ctr" anchorCtr="0" compatLnSpc="1">
            <a:prstTxWarp prst="textNoShape">
              <a:avLst/>
            </a:prstTxWarp>
          </a:bodyPr>
          <a:lstStyle>
            <a:lvl1pPr algn="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fld id="{8DAA3F70-6853-48C9-962A-34FBA53C443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38"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Lst>
  <p:hf hdr="0"/>
  <p:txStyles>
    <p:titleStyle>
      <a:lvl1pPr algn="l" defTabSz="457200" rtl="0" eaLnBrk="0" fontAlgn="base" hangingPunct="0">
        <a:spcBef>
          <a:spcPct val="0"/>
        </a:spcBef>
        <a:spcAft>
          <a:spcPct val="0"/>
        </a:spcAft>
        <a:defRPr sz="2800" kern="1200">
          <a:solidFill>
            <a:schemeClr val="tx1"/>
          </a:solidFill>
          <a:latin typeface="Arial"/>
          <a:ea typeface="ＭＳ Ｐゴシック" panose="020B0600070205080204" pitchFamily="34" charset="-128"/>
          <a:cs typeface="Arial"/>
        </a:defRPr>
      </a:lvl1pPr>
      <a:lvl2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4572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9144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13716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18288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aogh@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notesSlide" Target="../notesSlides/notesSlide13.xml"/><Relationship Id="rId7"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8.png"/><Relationship Id="rId9"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9.w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1.png"/><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2434-B7EE-4E88-B956-2998352BF430}"/>
              </a:ext>
            </a:extLst>
          </p:cNvPr>
          <p:cNvSpPr>
            <a:spLocks noGrp="1"/>
          </p:cNvSpPr>
          <p:nvPr>
            <p:ph type="ctrTitle"/>
          </p:nvPr>
        </p:nvSpPr>
        <p:spPr>
          <a:xfrm>
            <a:off x="771525" y="2130425"/>
            <a:ext cx="8743950" cy="1470025"/>
          </a:xfrm>
        </p:spPr>
        <p:txBody>
          <a:bodyPr>
            <a:normAutofit/>
          </a:bodyPr>
          <a:lstStyle/>
          <a:p>
            <a:pPr algn="ctr">
              <a:defRPr/>
            </a:pPr>
            <a:r>
              <a:rPr lang="en-US" sz="3038" b="1" dirty="0"/>
              <a:t>Lecture 16: </a:t>
            </a:r>
            <a:r>
              <a:rPr lang="en-US" altLang="zh-CN" sz="3038" b="1" dirty="0"/>
              <a:t> MRI Signal and Image Formation</a:t>
            </a:r>
            <a:endParaRPr lang="en-US" sz="3038" b="1" dirty="0"/>
          </a:p>
        </p:txBody>
      </p:sp>
      <p:sp>
        <p:nvSpPr>
          <p:cNvPr id="3" name="Subtitle 2">
            <a:extLst>
              <a:ext uri="{FF2B5EF4-FFF2-40B4-BE49-F238E27FC236}">
                <a16:creationId xmlns:a16="http://schemas.microsoft.com/office/drawing/2014/main" id="{E238EAA3-BAAC-455F-81E1-FBC1F8324EA9}"/>
              </a:ext>
            </a:extLst>
          </p:cNvPr>
          <p:cNvSpPr>
            <a:spLocks noGrp="1"/>
          </p:cNvSpPr>
          <p:nvPr>
            <p:ph type="subTitle" idx="1"/>
          </p:nvPr>
        </p:nvSpPr>
        <p:spPr/>
        <p:txBody>
          <a:bodyPr>
            <a:normAutofit/>
          </a:bodyPr>
          <a:lstStyle/>
          <a:p>
            <a:pPr>
              <a:defRPr/>
            </a:pPr>
            <a:endParaRPr lang="en-US" sz="900" dirty="0">
              <a:solidFill>
                <a:schemeClr val="tx1"/>
              </a:solidFill>
            </a:endParaRPr>
          </a:p>
          <a:p>
            <a:pPr>
              <a:defRPr/>
            </a:pPr>
            <a:r>
              <a:rPr lang="en-US" sz="2000" b="1" dirty="0">
                <a:solidFill>
                  <a:schemeClr val="tx1"/>
                </a:solidFill>
              </a:rPr>
              <a:t>Dr. Guohua Cao </a:t>
            </a:r>
            <a:r>
              <a:rPr lang="zh-CN" altLang="en-US" sz="2000" b="1" dirty="0">
                <a:solidFill>
                  <a:schemeClr val="tx1"/>
                </a:solidFill>
              </a:rPr>
              <a:t>（曹国华）</a:t>
            </a:r>
            <a:br>
              <a:rPr lang="en-US" sz="1400" dirty="0">
                <a:solidFill>
                  <a:schemeClr val="tx1"/>
                </a:solidFill>
              </a:rPr>
            </a:br>
            <a:r>
              <a:rPr lang="en-US" sz="1400" dirty="0">
                <a:solidFill>
                  <a:schemeClr val="tx1"/>
                </a:solidFill>
                <a:hlinkClick r:id="rId3">
                  <a:extLst>
                    <a:ext uri="{A12FA001-AC4F-418D-AE19-62706E023703}">
                      <ahyp:hlinkClr xmlns:ahyp="http://schemas.microsoft.com/office/drawing/2018/hyperlinkcolor" val="tx"/>
                    </a:ext>
                  </a:extLst>
                </a:hlinkClick>
              </a:rPr>
              <a:t>caogh@shanghaitech.edu.cn</a:t>
            </a:r>
            <a:r>
              <a:rPr lang="en-US" sz="1400" dirty="0">
                <a:solidFill>
                  <a:schemeClr val="tx1"/>
                </a:solidFill>
              </a:rPr>
              <a:t>  </a:t>
            </a:r>
          </a:p>
          <a:p>
            <a:pPr>
              <a:defRPr/>
            </a:pPr>
            <a:r>
              <a:rPr lang="en-US" sz="1400" dirty="0">
                <a:solidFill>
                  <a:schemeClr val="tx1"/>
                </a:solidFill>
              </a:rPr>
              <a:t>School of Biomedical Engineering</a:t>
            </a:r>
          </a:p>
          <a:p>
            <a:pPr>
              <a:defRPr/>
            </a:pPr>
            <a:r>
              <a:rPr lang="en-US" sz="1400" dirty="0">
                <a:solidFill>
                  <a:schemeClr val="tx1"/>
                </a:solidFill>
              </a:rPr>
              <a:t>ShanghaiTech University</a:t>
            </a:r>
          </a:p>
        </p:txBody>
      </p:sp>
      <p:pic>
        <p:nvPicPr>
          <p:cNvPr id="6148" name="图片 25">
            <a:extLst>
              <a:ext uri="{FF2B5EF4-FFF2-40B4-BE49-F238E27FC236}">
                <a16:creationId xmlns:a16="http://schemas.microsoft.com/office/drawing/2014/main" id="{E242FA93-BD2B-4603-A965-469FA84C5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325" y="455613"/>
            <a:ext cx="27717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E10C299E-6144-47B0-80BC-2651D454E9E9}"/>
              </a:ext>
            </a:extLst>
          </p:cNvPr>
          <p:cNvSpPr txBox="1"/>
          <p:nvPr/>
        </p:nvSpPr>
        <p:spPr>
          <a:xfrm>
            <a:off x="8558212" y="6119403"/>
            <a:ext cx="1290215" cy="3794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DAD763-299C-4A1F-B798-320E8A2618A9}" type="datetime1">
              <a:rPr lang="en-US" smtClean="0"/>
              <a:pPr/>
              <a:t>5/22/2024</a:t>
            </a:fld>
            <a:endParaRPr lang="en-US" dirty="0"/>
          </a:p>
        </p:txBody>
      </p:sp>
    </p:spTree>
  </p:cSld>
  <p:clrMapOvr>
    <a:masterClrMapping/>
  </p:clrMapOvr>
  <p:transition spd="slow"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3C12-741F-4C3D-AACA-78B66CBB3D99}"/>
              </a:ext>
            </a:extLst>
          </p:cNvPr>
          <p:cNvSpPr>
            <a:spLocks noGrp="1"/>
          </p:cNvSpPr>
          <p:nvPr>
            <p:ph type="title"/>
          </p:nvPr>
        </p:nvSpPr>
        <p:spPr/>
        <p:txBody>
          <a:bodyPr rtlCol="0">
            <a:normAutofit/>
          </a:bodyPr>
          <a:lstStyle/>
          <a:p>
            <a:pPr algn="ctr" eaLnBrk="1" fontAlgn="auto" hangingPunct="1">
              <a:spcAft>
                <a:spcPts val="0"/>
              </a:spcAft>
              <a:defRPr/>
            </a:pPr>
            <a:r>
              <a:rPr lang="en-US" dirty="0">
                <a:ea typeface="+mj-ea"/>
                <a:cs typeface="+mj-cs"/>
              </a:rPr>
              <a:t>What is Spin Echo time (TE)?</a:t>
            </a:r>
          </a:p>
        </p:txBody>
      </p:sp>
      <p:pic>
        <p:nvPicPr>
          <p:cNvPr id="51202" name="Picture 3">
            <a:extLst>
              <a:ext uri="{FF2B5EF4-FFF2-40B4-BE49-F238E27FC236}">
                <a16:creationId xmlns:a16="http://schemas.microsoft.com/office/drawing/2014/main" id="{4C0FB983-D3AE-4E9A-9ABF-CCB8DD2286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6" y="1665289"/>
            <a:ext cx="7313613"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5">
            <a:extLst>
              <a:ext uri="{FF2B5EF4-FFF2-40B4-BE49-F238E27FC236}">
                <a16:creationId xmlns:a16="http://schemas.microsoft.com/office/drawing/2014/main" id="{E0AA27C1-2216-454E-A658-96424555C01F}"/>
              </a:ext>
            </a:extLst>
          </p:cNvPr>
          <p:cNvSpPr>
            <a:spLocks noChangeArrowheads="1"/>
          </p:cNvSpPr>
          <p:nvPr/>
        </p:nvSpPr>
        <p:spPr bwMode="auto">
          <a:xfrm>
            <a:off x="4478339" y="1730375"/>
            <a:ext cx="193675" cy="579438"/>
          </a:xfrm>
          <a:prstGeom prst="downArrow">
            <a:avLst>
              <a:gd name="adj1" fmla="val 50000"/>
              <a:gd name="adj2" fmla="val 50002"/>
            </a:avLst>
          </a:prstGeom>
          <a:solidFill>
            <a:srgbClr val="660066"/>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en-US" altLang="en-US" sz="1800">
              <a:solidFill>
                <a:srgbClr val="FFFFFF"/>
              </a:solidFill>
              <a:latin typeface="Calibri" panose="020F0502020204030204" pitchFamily="34" charset="0"/>
            </a:endParaRPr>
          </a:p>
        </p:txBody>
      </p:sp>
      <p:sp>
        <p:nvSpPr>
          <p:cNvPr id="3" name="Date Placeholder 2">
            <a:extLst>
              <a:ext uri="{FF2B5EF4-FFF2-40B4-BE49-F238E27FC236}">
                <a16:creationId xmlns:a16="http://schemas.microsoft.com/office/drawing/2014/main" id="{E12BB18E-8782-4279-837B-B593F8704638}"/>
              </a:ext>
            </a:extLst>
          </p:cNvPr>
          <p:cNvSpPr>
            <a:spLocks noGrp="1"/>
          </p:cNvSpPr>
          <p:nvPr>
            <p:ph type="dt" sz="half" idx="10"/>
          </p:nvPr>
        </p:nvSpPr>
        <p:spPr/>
        <p:txBody>
          <a:bodyPr/>
          <a:lstStyle/>
          <a:p>
            <a:pPr>
              <a:defRPr/>
            </a:pPr>
            <a:r>
              <a:rPr lang="en-US" altLang="en-US"/>
              <a:t>BME2104 -《生物医学影像技术》</a:t>
            </a:r>
          </a:p>
        </p:txBody>
      </p:sp>
      <p:sp>
        <p:nvSpPr>
          <p:cNvPr id="4" name="Footer Placeholder 3">
            <a:extLst>
              <a:ext uri="{FF2B5EF4-FFF2-40B4-BE49-F238E27FC236}">
                <a16:creationId xmlns:a16="http://schemas.microsoft.com/office/drawing/2014/main" id="{55D81CDD-B8FE-4AE8-8192-4A4E21DD479C}"/>
              </a:ext>
            </a:extLst>
          </p:cNvPr>
          <p:cNvSpPr>
            <a:spLocks noGrp="1"/>
          </p:cNvSpPr>
          <p:nvPr>
            <p:ph type="ftr" sz="quarter" idx="11"/>
          </p:nvPr>
        </p:nvSpPr>
        <p:spPr/>
        <p:txBody>
          <a:bodyPr/>
          <a:lstStyle/>
          <a:p>
            <a:pPr>
              <a:defRPr/>
            </a:pPr>
            <a:r>
              <a:rPr lang="en-US"/>
              <a:t>L21:  MRI Signal and Image Formation</a:t>
            </a:r>
          </a:p>
        </p:txBody>
      </p:sp>
      <p:sp>
        <p:nvSpPr>
          <p:cNvPr id="5" name="Slide Number Placeholder 4">
            <a:extLst>
              <a:ext uri="{FF2B5EF4-FFF2-40B4-BE49-F238E27FC236}">
                <a16:creationId xmlns:a16="http://schemas.microsoft.com/office/drawing/2014/main" id="{FD1E0CD6-58CC-4227-AE68-C89660714995}"/>
              </a:ext>
            </a:extLst>
          </p:cNvPr>
          <p:cNvSpPr>
            <a:spLocks noGrp="1"/>
          </p:cNvSpPr>
          <p:nvPr>
            <p:ph type="sldNum" sz="quarter" idx="12"/>
          </p:nvPr>
        </p:nvSpPr>
        <p:spPr/>
        <p:txBody>
          <a:bodyPr/>
          <a:lstStyle/>
          <a:p>
            <a:pPr>
              <a:defRPr/>
            </a:pPr>
            <a:fld id="{F0717801-9C2A-4D39-A345-FFE34DD1CB73}" type="slidenum">
              <a:rPr lang="en-US" altLang="en-US" smtClean="0"/>
              <a:pPr>
                <a:defRPr/>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5EB9-251D-4D80-8F4C-F82CAE580C9E}"/>
              </a:ext>
            </a:extLst>
          </p:cNvPr>
          <p:cNvSpPr>
            <a:spLocks noGrp="1"/>
          </p:cNvSpPr>
          <p:nvPr>
            <p:ph type="title"/>
          </p:nvPr>
        </p:nvSpPr>
        <p:spPr/>
        <p:txBody>
          <a:bodyPr rtlCol="0">
            <a:normAutofit/>
          </a:bodyPr>
          <a:lstStyle/>
          <a:p>
            <a:pPr eaLnBrk="1" fontAlgn="auto" hangingPunct="1">
              <a:spcAft>
                <a:spcPts val="0"/>
              </a:spcAft>
              <a:defRPr/>
            </a:pPr>
            <a:r>
              <a:rPr lang="en-US" dirty="0">
                <a:ea typeface="+mj-ea"/>
                <a:cs typeface="+mj-cs"/>
              </a:rPr>
              <a:t>How do you analyze a spin echo pulse sequence acquired at </a:t>
            </a:r>
            <a:r>
              <a:rPr lang="en-US" dirty="0" err="1">
                <a:ea typeface="+mj-ea"/>
                <a:cs typeface="+mj-cs"/>
              </a:rPr>
              <a:t>TE+dTE</a:t>
            </a:r>
            <a:r>
              <a:rPr lang="en-US" dirty="0">
                <a:ea typeface="+mj-ea"/>
                <a:cs typeface="+mj-cs"/>
              </a:rPr>
              <a:t>?</a:t>
            </a:r>
          </a:p>
        </p:txBody>
      </p:sp>
      <p:pic>
        <p:nvPicPr>
          <p:cNvPr id="53250" name="Picture 3">
            <a:extLst>
              <a:ext uri="{FF2B5EF4-FFF2-40B4-BE49-F238E27FC236}">
                <a16:creationId xmlns:a16="http://schemas.microsoft.com/office/drawing/2014/main" id="{C7C44842-B1D9-47A0-B328-DB8B052AF1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5426" y="1665289"/>
            <a:ext cx="7313613"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5">
            <a:extLst>
              <a:ext uri="{FF2B5EF4-FFF2-40B4-BE49-F238E27FC236}">
                <a16:creationId xmlns:a16="http://schemas.microsoft.com/office/drawing/2014/main" id="{00B60FA2-56A0-4664-B027-16B682ABAB46}"/>
              </a:ext>
            </a:extLst>
          </p:cNvPr>
          <p:cNvSpPr>
            <a:spLocks noChangeArrowheads="1"/>
          </p:cNvSpPr>
          <p:nvPr/>
        </p:nvSpPr>
        <p:spPr bwMode="auto">
          <a:xfrm>
            <a:off x="4876801" y="2141539"/>
            <a:ext cx="193675" cy="579437"/>
          </a:xfrm>
          <a:prstGeom prst="downArrow">
            <a:avLst>
              <a:gd name="adj1" fmla="val 50000"/>
              <a:gd name="adj2" fmla="val 50002"/>
            </a:avLst>
          </a:prstGeom>
          <a:solidFill>
            <a:srgbClr val="660066"/>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en-US" altLang="en-US" sz="1800">
              <a:solidFill>
                <a:srgbClr val="FFFFFF"/>
              </a:solidFill>
              <a:latin typeface="Calibri" panose="020F0502020204030204" pitchFamily="34" charset="0"/>
            </a:endParaRPr>
          </a:p>
        </p:txBody>
      </p:sp>
      <p:sp>
        <p:nvSpPr>
          <p:cNvPr id="3" name="Date Placeholder 2">
            <a:extLst>
              <a:ext uri="{FF2B5EF4-FFF2-40B4-BE49-F238E27FC236}">
                <a16:creationId xmlns:a16="http://schemas.microsoft.com/office/drawing/2014/main" id="{7F7CDC37-3830-4828-8F80-25404524BE12}"/>
              </a:ext>
            </a:extLst>
          </p:cNvPr>
          <p:cNvSpPr>
            <a:spLocks noGrp="1"/>
          </p:cNvSpPr>
          <p:nvPr>
            <p:ph type="dt" sz="half" idx="10"/>
          </p:nvPr>
        </p:nvSpPr>
        <p:spPr/>
        <p:txBody>
          <a:bodyPr/>
          <a:lstStyle/>
          <a:p>
            <a:pPr>
              <a:defRPr/>
            </a:pPr>
            <a:r>
              <a:rPr lang="en-US" altLang="en-US"/>
              <a:t>BME2104 -《生物医学影像技术》</a:t>
            </a:r>
          </a:p>
        </p:txBody>
      </p:sp>
      <p:sp>
        <p:nvSpPr>
          <p:cNvPr id="4" name="Footer Placeholder 3">
            <a:extLst>
              <a:ext uri="{FF2B5EF4-FFF2-40B4-BE49-F238E27FC236}">
                <a16:creationId xmlns:a16="http://schemas.microsoft.com/office/drawing/2014/main" id="{89D3B635-8042-4191-A8FA-9CBC989D9E7F}"/>
              </a:ext>
            </a:extLst>
          </p:cNvPr>
          <p:cNvSpPr>
            <a:spLocks noGrp="1"/>
          </p:cNvSpPr>
          <p:nvPr>
            <p:ph type="ftr" sz="quarter" idx="11"/>
          </p:nvPr>
        </p:nvSpPr>
        <p:spPr/>
        <p:txBody>
          <a:bodyPr/>
          <a:lstStyle/>
          <a:p>
            <a:pPr>
              <a:defRPr/>
            </a:pPr>
            <a:r>
              <a:rPr lang="en-US"/>
              <a:t>L21:  MRI Signal and Image Formation</a:t>
            </a:r>
          </a:p>
        </p:txBody>
      </p:sp>
      <p:sp>
        <p:nvSpPr>
          <p:cNvPr id="5" name="Slide Number Placeholder 4">
            <a:extLst>
              <a:ext uri="{FF2B5EF4-FFF2-40B4-BE49-F238E27FC236}">
                <a16:creationId xmlns:a16="http://schemas.microsoft.com/office/drawing/2014/main" id="{249F9A70-F967-4478-8C1E-25167FB76634}"/>
              </a:ext>
            </a:extLst>
          </p:cNvPr>
          <p:cNvSpPr>
            <a:spLocks noGrp="1"/>
          </p:cNvSpPr>
          <p:nvPr>
            <p:ph type="sldNum" sz="quarter" idx="12"/>
          </p:nvPr>
        </p:nvSpPr>
        <p:spPr/>
        <p:txBody>
          <a:bodyPr/>
          <a:lstStyle/>
          <a:p>
            <a:pPr>
              <a:defRPr/>
            </a:pPr>
            <a:fld id="{F0717801-9C2A-4D39-A345-FFE34DD1CB73}" type="slidenum">
              <a:rPr lang="en-US" altLang="en-US" smtClean="0"/>
              <a:pPr>
                <a:defRPr/>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0521-8C5C-4025-AB93-F844B42BF66E}"/>
              </a:ext>
            </a:extLst>
          </p:cNvPr>
          <p:cNvSpPr>
            <a:spLocks noGrp="1"/>
          </p:cNvSpPr>
          <p:nvPr>
            <p:ph type="title"/>
          </p:nvPr>
        </p:nvSpPr>
        <p:spPr/>
        <p:txBody>
          <a:bodyPr/>
          <a:lstStyle/>
          <a:p>
            <a:pPr algn="ctr"/>
            <a:r>
              <a:rPr lang="en-US" sz="4000" b="1" dirty="0"/>
              <a:t>Spin echo, TR, TE</a:t>
            </a:r>
          </a:p>
        </p:txBody>
      </p:sp>
      <p:pic>
        <p:nvPicPr>
          <p:cNvPr id="7" name="Content Placeholder 6">
            <a:extLst>
              <a:ext uri="{FF2B5EF4-FFF2-40B4-BE49-F238E27FC236}">
                <a16:creationId xmlns:a16="http://schemas.microsoft.com/office/drawing/2014/main" id="{0A9C1ED3-65D1-4E58-8FE2-F4FA7FF28150}"/>
              </a:ext>
            </a:extLst>
          </p:cNvPr>
          <p:cNvPicPr>
            <a:picLocks noGrp="1" noChangeAspect="1"/>
          </p:cNvPicPr>
          <p:nvPr>
            <p:ph idx="1"/>
          </p:nvPr>
        </p:nvPicPr>
        <p:blipFill>
          <a:blip r:embed="rId3"/>
          <a:stretch>
            <a:fillRect/>
          </a:stretch>
        </p:blipFill>
        <p:spPr>
          <a:xfrm>
            <a:off x="923112" y="1600200"/>
            <a:ext cx="8440776" cy="4525963"/>
          </a:xfrm>
          <a:prstGeom prst="rect">
            <a:avLst/>
          </a:prstGeom>
        </p:spPr>
      </p:pic>
      <p:sp>
        <p:nvSpPr>
          <p:cNvPr id="4" name="Date Placeholder 3">
            <a:extLst>
              <a:ext uri="{FF2B5EF4-FFF2-40B4-BE49-F238E27FC236}">
                <a16:creationId xmlns:a16="http://schemas.microsoft.com/office/drawing/2014/main" id="{5494F36E-14A1-4197-8444-9E3138F1C44A}"/>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421C8322-3B98-4821-BB76-390C6AE9B9FC}"/>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6EC9B39E-0FF9-46CB-AE70-9CBE30036FEB}"/>
              </a:ext>
            </a:extLst>
          </p:cNvPr>
          <p:cNvSpPr>
            <a:spLocks noGrp="1"/>
          </p:cNvSpPr>
          <p:nvPr>
            <p:ph type="sldNum" sz="quarter" idx="12"/>
          </p:nvPr>
        </p:nvSpPr>
        <p:spPr/>
        <p:txBody>
          <a:bodyPr/>
          <a:lstStyle/>
          <a:p>
            <a:pPr>
              <a:defRPr/>
            </a:pPr>
            <a:fld id="{F0717801-9C2A-4D39-A345-FFE34DD1CB73}" type="slidenum">
              <a:rPr lang="en-US" altLang="en-US" smtClean="0"/>
              <a:pPr>
                <a:defRPr/>
              </a:pPr>
              <a:t>12</a:t>
            </a:fld>
            <a:endParaRPr lang="en-US" altLang="en-US"/>
          </a:p>
        </p:txBody>
      </p:sp>
      <p:sp>
        <p:nvSpPr>
          <p:cNvPr id="3" name="Rectangle 2">
            <a:extLst>
              <a:ext uri="{FF2B5EF4-FFF2-40B4-BE49-F238E27FC236}">
                <a16:creationId xmlns:a16="http://schemas.microsoft.com/office/drawing/2014/main" id="{5D6835CA-CCA7-4418-A656-7463FF7F9E63}"/>
              </a:ext>
            </a:extLst>
          </p:cNvPr>
          <p:cNvSpPr/>
          <p:nvPr/>
        </p:nvSpPr>
        <p:spPr>
          <a:xfrm>
            <a:off x="681432" y="3081004"/>
            <a:ext cx="8736306" cy="1595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42F8DB7-0B63-4432-97D3-E6A3EB3509E0}"/>
              </a:ext>
            </a:extLst>
          </p:cNvPr>
          <p:cNvSpPr txBox="1"/>
          <p:nvPr/>
        </p:nvSpPr>
        <p:spPr>
          <a:xfrm>
            <a:off x="1071653" y="3331444"/>
            <a:ext cx="8270370" cy="923330"/>
          </a:xfrm>
          <a:prstGeom prst="rect">
            <a:avLst/>
          </a:prstGeom>
          <a:noFill/>
        </p:spPr>
        <p:txBody>
          <a:bodyPr wrap="square" rtlCol="0">
            <a:spAutoFit/>
          </a:bodyPr>
          <a:lstStyle/>
          <a:p>
            <a:r>
              <a:rPr lang="en-US" sz="1800" b="1" dirty="0"/>
              <a:t>TE: </a:t>
            </a:r>
            <a:r>
              <a:rPr lang="en-US" sz="1800" dirty="0"/>
              <a:t>time of echo, the time between the delivery of the RF pulse and the collection of the echo signal</a:t>
            </a:r>
          </a:p>
          <a:p>
            <a:r>
              <a:rPr lang="en-US" sz="1800" b="1" dirty="0"/>
              <a:t>TR: </a:t>
            </a:r>
            <a:r>
              <a:rPr lang="en-US" sz="1800" dirty="0"/>
              <a:t>time of repetition, the time between successive radiofrequency pulses (RF)</a:t>
            </a:r>
          </a:p>
        </p:txBody>
      </p:sp>
    </p:spTree>
    <p:extLst>
      <p:ext uri="{BB962C8B-B14F-4D97-AF65-F5344CB8AC3E}">
        <p14:creationId xmlns:p14="http://schemas.microsoft.com/office/powerpoint/2010/main" val="1808504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A1AD18-79BC-413F-BC48-72842B5DC62A}"/>
              </a:ext>
            </a:extLst>
          </p:cNvPr>
          <p:cNvSpPr>
            <a:spLocks noGrp="1"/>
          </p:cNvSpPr>
          <p:nvPr>
            <p:ph type="title"/>
          </p:nvPr>
        </p:nvSpPr>
        <p:spPr/>
        <p:txBody>
          <a:bodyPr/>
          <a:lstStyle/>
          <a:p>
            <a:pPr algn="ctr"/>
            <a:r>
              <a:rPr lang="en-US" dirty="0"/>
              <a:t>Tissue A and Tissue B have different T1 and T2.</a:t>
            </a:r>
          </a:p>
        </p:txBody>
      </p:sp>
      <p:pic>
        <p:nvPicPr>
          <p:cNvPr id="10" name="Content Placeholder 9">
            <a:extLst>
              <a:ext uri="{FF2B5EF4-FFF2-40B4-BE49-F238E27FC236}">
                <a16:creationId xmlns:a16="http://schemas.microsoft.com/office/drawing/2014/main" id="{A7E02C0C-8171-4EF5-8AF4-90E5B1CA65C4}"/>
              </a:ext>
            </a:extLst>
          </p:cNvPr>
          <p:cNvPicPr>
            <a:picLocks noGrp="1" noChangeAspect="1"/>
          </p:cNvPicPr>
          <p:nvPr>
            <p:ph sz="half" idx="1"/>
          </p:nvPr>
        </p:nvPicPr>
        <p:blipFill>
          <a:blip r:embed="rId2"/>
          <a:stretch>
            <a:fillRect/>
          </a:stretch>
        </p:blipFill>
        <p:spPr>
          <a:xfrm>
            <a:off x="514351" y="2081358"/>
            <a:ext cx="4127540" cy="3237448"/>
          </a:xfrm>
          <a:prstGeom prst="rect">
            <a:avLst/>
          </a:prstGeom>
        </p:spPr>
      </p:pic>
      <p:pic>
        <p:nvPicPr>
          <p:cNvPr id="11" name="Content Placeholder 10">
            <a:extLst>
              <a:ext uri="{FF2B5EF4-FFF2-40B4-BE49-F238E27FC236}">
                <a16:creationId xmlns:a16="http://schemas.microsoft.com/office/drawing/2014/main" id="{B1535407-7EC8-4E99-990D-D9A941214DC0}"/>
              </a:ext>
            </a:extLst>
          </p:cNvPr>
          <p:cNvPicPr>
            <a:picLocks noGrp="1" noChangeAspect="1"/>
          </p:cNvPicPr>
          <p:nvPr>
            <p:ph sz="half" idx="2"/>
          </p:nvPr>
        </p:nvPicPr>
        <p:blipFill>
          <a:blip r:embed="rId3"/>
          <a:stretch>
            <a:fillRect/>
          </a:stretch>
        </p:blipFill>
        <p:spPr>
          <a:xfrm>
            <a:off x="4870203" y="2455182"/>
            <a:ext cx="4902448" cy="2623845"/>
          </a:xfrm>
          <a:prstGeom prst="rect">
            <a:avLst/>
          </a:prstGeom>
        </p:spPr>
      </p:pic>
      <p:sp>
        <p:nvSpPr>
          <p:cNvPr id="4" name="Date Placeholder 3">
            <a:extLst>
              <a:ext uri="{FF2B5EF4-FFF2-40B4-BE49-F238E27FC236}">
                <a16:creationId xmlns:a16="http://schemas.microsoft.com/office/drawing/2014/main" id="{16676220-E7C2-4604-938C-B7F8B3FA77D1}"/>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DEB6E0FF-C2C2-4FB5-8771-51A2015DAE2C}"/>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F74EB97A-0C08-45A5-A50A-A4BFA8AF0F83}"/>
              </a:ext>
            </a:extLst>
          </p:cNvPr>
          <p:cNvSpPr>
            <a:spLocks noGrp="1"/>
          </p:cNvSpPr>
          <p:nvPr>
            <p:ph type="sldNum" sz="quarter" idx="12"/>
          </p:nvPr>
        </p:nvSpPr>
        <p:spPr/>
        <p:txBody>
          <a:bodyPr/>
          <a:lstStyle/>
          <a:p>
            <a:pPr>
              <a:defRPr/>
            </a:pPr>
            <a:fld id="{F0717801-9C2A-4D39-A345-FFE34DD1CB73}" type="slidenum">
              <a:rPr lang="en-US" altLang="en-US" smtClean="0"/>
              <a:pPr>
                <a:defRPr/>
              </a:pPr>
              <a:t>13</a:t>
            </a:fld>
            <a:endParaRPr lang="en-US" altLang="en-US"/>
          </a:p>
        </p:txBody>
      </p:sp>
    </p:spTree>
    <p:extLst>
      <p:ext uri="{BB962C8B-B14F-4D97-AF65-F5344CB8AC3E}">
        <p14:creationId xmlns:p14="http://schemas.microsoft.com/office/powerpoint/2010/main" val="75244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3EEEF4-1A80-46C5-A1B0-4DAE8F85E53E}"/>
              </a:ext>
            </a:extLst>
          </p:cNvPr>
          <p:cNvSpPr>
            <a:spLocks noGrp="1"/>
          </p:cNvSpPr>
          <p:nvPr>
            <p:ph type="title"/>
          </p:nvPr>
        </p:nvSpPr>
        <p:spPr/>
        <p:txBody>
          <a:bodyPr/>
          <a:lstStyle/>
          <a:p>
            <a:pPr algn="ctr"/>
            <a:r>
              <a:rPr lang="en-US" b="1" dirty="0"/>
              <a:t>Long TR vs. Short TR, and Long TE vs Short TE</a:t>
            </a:r>
          </a:p>
        </p:txBody>
      </p:sp>
      <p:pic>
        <p:nvPicPr>
          <p:cNvPr id="10" name="Content Placeholder 9">
            <a:extLst>
              <a:ext uri="{FF2B5EF4-FFF2-40B4-BE49-F238E27FC236}">
                <a16:creationId xmlns:a16="http://schemas.microsoft.com/office/drawing/2014/main" id="{7391FF41-AAA7-4642-B436-2386B00517D1}"/>
              </a:ext>
            </a:extLst>
          </p:cNvPr>
          <p:cNvPicPr>
            <a:picLocks noGrp="1" noChangeAspect="1"/>
          </p:cNvPicPr>
          <p:nvPr>
            <p:ph idx="1"/>
          </p:nvPr>
        </p:nvPicPr>
        <p:blipFill>
          <a:blip r:embed="rId2"/>
          <a:stretch>
            <a:fillRect/>
          </a:stretch>
        </p:blipFill>
        <p:spPr>
          <a:xfrm>
            <a:off x="971047" y="1600200"/>
            <a:ext cx="8344905" cy="4525963"/>
          </a:xfrm>
          <a:prstGeom prst="rect">
            <a:avLst/>
          </a:prstGeom>
        </p:spPr>
      </p:pic>
      <p:sp>
        <p:nvSpPr>
          <p:cNvPr id="5" name="Date Placeholder 4">
            <a:extLst>
              <a:ext uri="{FF2B5EF4-FFF2-40B4-BE49-F238E27FC236}">
                <a16:creationId xmlns:a16="http://schemas.microsoft.com/office/drawing/2014/main" id="{45F5A79E-5D3B-42E8-AFDA-53D1194A451A}"/>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6015BBFD-54AA-4B47-96A7-814B86FEB3D8}"/>
              </a:ext>
            </a:extLst>
          </p:cNvPr>
          <p:cNvSpPr>
            <a:spLocks noGrp="1"/>
          </p:cNvSpPr>
          <p:nvPr>
            <p:ph type="ftr" sz="quarter" idx="11"/>
          </p:nvPr>
        </p:nvSpPr>
        <p:spPr/>
        <p:txBody>
          <a:bodyPr/>
          <a:lstStyle/>
          <a:p>
            <a:pPr>
              <a:defRPr/>
            </a:pPr>
            <a:r>
              <a:rPr lang="en-US"/>
              <a:t>L21:  MRI Signal and Image Formation</a:t>
            </a:r>
          </a:p>
        </p:txBody>
      </p:sp>
      <p:sp>
        <p:nvSpPr>
          <p:cNvPr id="7" name="Slide Number Placeholder 6">
            <a:extLst>
              <a:ext uri="{FF2B5EF4-FFF2-40B4-BE49-F238E27FC236}">
                <a16:creationId xmlns:a16="http://schemas.microsoft.com/office/drawing/2014/main" id="{5EFCD45A-BEF2-463D-9AC3-D1604F147D53}"/>
              </a:ext>
            </a:extLst>
          </p:cNvPr>
          <p:cNvSpPr>
            <a:spLocks noGrp="1"/>
          </p:cNvSpPr>
          <p:nvPr>
            <p:ph type="sldNum" sz="quarter" idx="12"/>
          </p:nvPr>
        </p:nvSpPr>
        <p:spPr/>
        <p:txBody>
          <a:bodyPr/>
          <a:lstStyle/>
          <a:p>
            <a:pPr>
              <a:defRPr/>
            </a:pPr>
            <a:fld id="{A457FA14-F3D0-4CE6-B817-B8ACB669EC69}" type="slidenum">
              <a:rPr lang="en-US" altLang="en-US" smtClean="0"/>
              <a:pPr>
                <a:defRPr/>
              </a:pPr>
              <a:t>14</a:t>
            </a:fld>
            <a:endParaRPr lang="en-US" altLang="en-US"/>
          </a:p>
        </p:txBody>
      </p:sp>
      <p:cxnSp>
        <p:nvCxnSpPr>
          <p:cNvPr id="12" name="Straight Connector 11">
            <a:extLst>
              <a:ext uri="{FF2B5EF4-FFF2-40B4-BE49-F238E27FC236}">
                <a16:creationId xmlns:a16="http://schemas.microsoft.com/office/drawing/2014/main" id="{ACD6C8C1-B323-4C63-A794-CB0639371526}"/>
              </a:ext>
            </a:extLst>
          </p:cNvPr>
          <p:cNvCxnSpPr>
            <a:cxnSpLocks/>
          </p:cNvCxnSpPr>
          <p:nvPr/>
        </p:nvCxnSpPr>
        <p:spPr>
          <a:xfrm>
            <a:off x="4420571" y="2055944"/>
            <a:ext cx="0" cy="3849799"/>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2E797E77-DF6E-4846-B12A-E2F934A33C71}"/>
              </a:ext>
            </a:extLst>
          </p:cNvPr>
          <p:cNvCxnSpPr>
            <a:cxnSpLocks/>
          </p:cNvCxnSpPr>
          <p:nvPr/>
        </p:nvCxnSpPr>
        <p:spPr>
          <a:xfrm>
            <a:off x="4572971" y="2055944"/>
            <a:ext cx="0" cy="3849799"/>
          </a:xfrm>
          <a:prstGeom prst="line">
            <a:avLst/>
          </a:prstGeom>
          <a:ln>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52466DF2-7281-4BF6-8B0F-9613556A82F7}"/>
              </a:ext>
            </a:extLst>
          </p:cNvPr>
          <p:cNvCxnSpPr>
            <a:cxnSpLocks/>
          </p:cNvCxnSpPr>
          <p:nvPr/>
        </p:nvCxnSpPr>
        <p:spPr>
          <a:xfrm>
            <a:off x="5196160" y="2055944"/>
            <a:ext cx="0" cy="3849799"/>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61D8E4AB-CEF4-4236-BAD8-43D4731A4726}"/>
              </a:ext>
            </a:extLst>
          </p:cNvPr>
          <p:cNvCxnSpPr>
            <a:cxnSpLocks/>
          </p:cNvCxnSpPr>
          <p:nvPr/>
        </p:nvCxnSpPr>
        <p:spPr>
          <a:xfrm>
            <a:off x="2505378" y="2126805"/>
            <a:ext cx="0" cy="384979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2" name="TextBox 1">
            <a:extLst>
              <a:ext uri="{FF2B5EF4-FFF2-40B4-BE49-F238E27FC236}">
                <a16:creationId xmlns:a16="http://schemas.microsoft.com/office/drawing/2014/main" id="{D3C264FF-442E-471A-81A1-EF64E83B4693}"/>
              </a:ext>
            </a:extLst>
          </p:cNvPr>
          <p:cNvSpPr txBox="1"/>
          <p:nvPr/>
        </p:nvSpPr>
        <p:spPr>
          <a:xfrm>
            <a:off x="1461875" y="5509697"/>
            <a:ext cx="1050288" cy="338554"/>
          </a:xfrm>
          <a:prstGeom prst="rect">
            <a:avLst/>
          </a:prstGeom>
          <a:noFill/>
        </p:spPr>
        <p:txBody>
          <a:bodyPr wrap="none" rtlCol="0">
            <a:spAutoFit/>
          </a:bodyPr>
          <a:lstStyle/>
          <a:p>
            <a:r>
              <a:rPr lang="en-US" b="1" dirty="0">
                <a:solidFill>
                  <a:srgbClr val="00B050"/>
                </a:solidFill>
              </a:rPr>
              <a:t>Short TR</a:t>
            </a:r>
          </a:p>
        </p:txBody>
      </p:sp>
    </p:spTree>
    <p:extLst>
      <p:ext uri="{BB962C8B-B14F-4D97-AF65-F5344CB8AC3E}">
        <p14:creationId xmlns:p14="http://schemas.microsoft.com/office/powerpoint/2010/main" val="170486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9794-76F1-4490-9792-0949C4411FDB}"/>
              </a:ext>
            </a:extLst>
          </p:cNvPr>
          <p:cNvSpPr>
            <a:spLocks noGrp="1"/>
          </p:cNvSpPr>
          <p:nvPr>
            <p:ph type="title"/>
          </p:nvPr>
        </p:nvSpPr>
        <p:spPr/>
        <p:txBody>
          <a:bodyPr/>
          <a:lstStyle/>
          <a:p>
            <a:pPr algn="ctr"/>
            <a:r>
              <a:rPr lang="en-US" b="1" dirty="0"/>
              <a:t>Short TR + Short TE is T1-weighted!</a:t>
            </a:r>
          </a:p>
        </p:txBody>
      </p:sp>
      <p:pic>
        <p:nvPicPr>
          <p:cNvPr id="7" name="Content Placeholder 6">
            <a:extLst>
              <a:ext uri="{FF2B5EF4-FFF2-40B4-BE49-F238E27FC236}">
                <a16:creationId xmlns:a16="http://schemas.microsoft.com/office/drawing/2014/main" id="{CE58957A-DF96-4D26-92C9-871C87FBF257}"/>
              </a:ext>
            </a:extLst>
          </p:cNvPr>
          <p:cNvPicPr>
            <a:picLocks noGrp="1" noChangeAspect="1"/>
          </p:cNvPicPr>
          <p:nvPr>
            <p:ph idx="1"/>
          </p:nvPr>
        </p:nvPicPr>
        <p:blipFill>
          <a:blip r:embed="rId2"/>
          <a:stretch>
            <a:fillRect/>
          </a:stretch>
        </p:blipFill>
        <p:spPr>
          <a:xfrm>
            <a:off x="1068085" y="1600200"/>
            <a:ext cx="8150829" cy="4525963"/>
          </a:xfrm>
          <a:prstGeom prst="rect">
            <a:avLst/>
          </a:prstGeom>
        </p:spPr>
      </p:pic>
      <p:sp>
        <p:nvSpPr>
          <p:cNvPr id="4" name="Date Placeholder 3">
            <a:extLst>
              <a:ext uri="{FF2B5EF4-FFF2-40B4-BE49-F238E27FC236}">
                <a16:creationId xmlns:a16="http://schemas.microsoft.com/office/drawing/2014/main" id="{87EE7BED-A7B5-47A8-8065-DD488E16B5EC}"/>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B7B3E06D-1E2F-422E-97C9-1F14A2548FAA}"/>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6FF4E77D-1A1E-41B5-B845-1B3F737A546D}"/>
              </a:ext>
            </a:extLst>
          </p:cNvPr>
          <p:cNvSpPr>
            <a:spLocks noGrp="1"/>
          </p:cNvSpPr>
          <p:nvPr>
            <p:ph type="sldNum" sz="quarter" idx="12"/>
          </p:nvPr>
        </p:nvSpPr>
        <p:spPr/>
        <p:txBody>
          <a:bodyPr/>
          <a:lstStyle/>
          <a:p>
            <a:pPr>
              <a:defRPr/>
            </a:pPr>
            <a:fld id="{F0717801-9C2A-4D39-A345-FFE34DD1CB73}" type="slidenum">
              <a:rPr lang="en-US" altLang="en-US" smtClean="0"/>
              <a:pPr>
                <a:defRPr/>
              </a:pPr>
              <a:t>15</a:t>
            </a:fld>
            <a:endParaRPr lang="en-US" altLang="en-US"/>
          </a:p>
        </p:txBody>
      </p:sp>
    </p:spTree>
    <p:extLst>
      <p:ext uri="{BB962C8B-B14F-4D97-AF65-F5344CB8AC3E}">
        <p14:creationId xmlns:p14="http://schemas.microsoft.com/office/powerpoint/2010/main" val="307927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FC9C-3F39-43C0-8160-0B55643A876A}"/>
              </a:ext>
            </a:extLst>
          </p:cNvPr>
          <p:cNvSpPr>
            <a:spLocks noGrp="1"/>
          </p:cNvSpPr>
          <p:nvPr>
            <p:ph type="title"/>
          </p:nvPr>
        </p:nvSpPr>
        <p:spPr/>
        <p:txBody>
          <a:bodyPr/>
          <a:lstStyle/>
          <a:p>
            <a:pPr algn="ctr"/>
            <a:r>
              <a:rPr lang="en-US" b="1" dirty="0"/>
              <a:t>Long TR + Long TE is T2-weighted!</a:t>
            </a:r>
          </a:p>
        </p:txBody>
      </p:sp>
      <p:pic>
        <p:nvPicPr>
          <p:cNvPr id="7" name="Content Placeholder 6">
            <a:extLst>
              <a:ext uri="{FF2B5EF4-FFF2-40B4-BE49-F238E27FC236}">
                <a16:creationId xmlns:a16="http://schemas.microsoft.com/office/drawing/2014/main" id="{2EE25B12-333F-4119-BB33-30105E73A8FB}"/>
              </a:ext>
            </a:extLst>
          </p:cNvPr>
          <p:cNvPicPr>
            <a:picLocks noGrp="1" noChangeAspect="1"/>
          </p:cNvPicPr>
          <p:nvPr>
            <p:ph idx="1"/>
          </p:nvPr>
        </p:nvPicPr>
        <p:blipFill>
          <a:blip r:embed="rId2"/>
          <a:stretch>
            <a:fillRect/>
          </a:stretch>
        </p:blipFill>
        <p:spPr>
          <a:xfrm>
            <a:off x="1087932" y="1600200"/>
            <a:ext cx="8111135" cy="4525963"/>
          </a:xfrm>
          <a:prstGeom prst="rect">
            <a:avLst/>
          </a:prstGeom>
        </p:spPr>
      </p:pic>
      <p:sp>
        <p:nvSpPr>
          <p:cNvPr id="4" name="Date Placeholder 3">
            <a:extLst>
              <a:ext uri="{FF2B5EF4-FFF2-40B4-BE49-F238E27FC236}">
                <a16:creationId xmlns:a16="http://schemas.microsoft.com/office/drawing/2014/main" id="{67FA1FFE-C70B-4E58-9B49-AA820C450812}"/>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E5888DE8-C44B-490B-B7DB-2B6EF350247B}"/>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32334E26-08B4-48F1-BBF6-CB84110417CA}"/>
              </a:ext>
            </a:extLst>
          </p:cNvPr>
          <p:cNvSpPr>
            <a:spLocks noGrp="1"/>
          </p:cNvSpPr>
          <p:nvPr>
            <p:ph type="sldNum" sz="quarter" idx="12"/>
          </p:nvPr>
        </p:nvSpPr>
        <p:spPr/>
        <p:txBody>
          <a:bodyPr/>
          <a:lstStyle/>
          <a:p>
            <a:pPr>
              <a:defRPr/>
            </a:pPr>
            <a:fld id="{F0717801-9C2A-4D39-A345-FFE34DD1CB73}" type="slidenum">
              <a:rPr lang="en-US" altLang="en-US" smtClean="0"/>
              <a:pPr>
                <a:defRPr/>
              </a:pPr>
              <a:t>16</a:t>
            </a:fld>
            <a:endParaRPr lang="en-US" altLang="en-US"/>
          </a:p>
        </p:txBody>
      </p:sp>
    </p:spTree>
    <p:extLst>
      <p:ext uri="{BB962C8B-B14F-4D97-AF65-F5344CB8AC3E}">
        <p14:creationId xmlns:p14="http://schemas.microsoft.com/office/powerpoint/2010/main" val="2332268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0581-600B-4640-B3EF-1C9E58461A61}"/>
              </a:ext>
            </a:extLst>
          </p:cNvPr>
          <p:cNvSpPr>
            <a:spLocks noGrp="1"/>
          </p:cNvSpPr>
          <p:nvPr>
            <p:ph type="title"/>
          </p:nvPr>
        </p:nvSpPr>
        <p:spPr/>
        <p:txBody>
          <a:bodyPr/>
          <a:lstStyle/>
          <a:p>
            <a:pPr algn="ctr"/>
            <a:r>
              <a:rPr lang="en-US" dirty="0"/>
              <a:t>Long TR + Short TE is Proton Density-weighted!</a:t>
            </a:r>
          </a:p>
        </p:txBody>
      </p:sp>
      <p:pic>
        <p:nvPicPr>
          <p:cNvPr id="7" name="Content Placeholder 6">
            <a:extLst>
              <a:ext uri="{FF2B5EF4-FFF2-40B4-BE49-F238E27FC236}">
                <a16:creationId xmlns:a16="http://schemas.microsoft.com/office/drawing/2014/main" id="{D6CA0FED-A597-42B7-8F82-C57E9AB8A6A2}"/>
              </a:ext>
            </a:extLst>
          </p:cNvPr>
          <p:cNvPicPr>
            <a:picLocks noGrp="1" noChangeAspect="1"/>
          </p:cNvPicPr>
          <p:nvPr>
            <p:ph idx="1"/>
          </p:nvPr>
        </p:nvPicPr>
        <p:blipFill>
          <a:blip r:embed="rId3"/>
          <a:stretch>
            <a:fillRect/>
          </a:stretch>
        </p:blipFill>
        <p:spPr>
          <a:xfrm>
            <a:off x="1304777" y="1600200"/>
            <a:ext cx="7677446" cy="4525963"/>
          </a:xfrm>
          <a:prstGeom prst="rect">
            <a:avLst/>
          </a:prstGeom>
        </p:spPr>
      </p:pic>
      <p:sp>
        <p:nvSpPr>
          <p:cNvPr id="4" name="Date Placeholder 3">
            <a:extLst>
              <a:ext uri="{FF2B5EF4-FFF2-40B4-BE49-F238E27FC236}">
                <a16:creationId xmlns:a16="http://schemas.microsoft.com/office/drawing/2014/main" id="{945630E3-516F-46FF-B655-D9EB57C5E415}"/>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A2C4B7D3-4E3C-4052-98C4-8ECCA8642C62}"/>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3A1B3619-5F11-44E8-BB9B-9AF98CC7B8B9}"/>
              </a:ext>
            </a:extLst>
          </p:cNvPr>
          <p:cNvSpPr>
            <a:spLocks noGrp="1"/>
          </p:cNvSpPr>
          <p:nvPr>
            <p:ph type="sldNum" sz="quarter" idx="12"/>
          </p:nvPr>
        </p:nvSpPr>
        <p:spPr/>
        <p:txBody>
          <a:bodyPr/>
          <a:lstStyle/>
          <a:p>
            <a:pPr>
              <a:defRPr/>
            </a:pPr>
            <a:fld id="{F0717801-9C2A-4D39-A345-FFE34DD1CB73}" type="slidenum">
              <a:rPr lang="en-US" altLang="en-US" smtClean="0"/>
              <a:pPr>
                <a:defRPr/>
              </a:pPr>
              <a:t>17</a:t>
            </a:fld>
            <a:endParaRPr lang="en-US" altLang="en-US"/>
          </a:p>
        </p:txBody>
      </p:sp>
    </p:spTree>
    <p:extLst>
      <p:ext uri="{BB962C8B-B14F-4D97-AF65-F5344CB8AC3E}">
        <p14:creationId xmlns:p14="http://schemas.microsoft.com/office/powerpoint/2010/main" val="4078991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FF5D-91CA-4144-9876-FF500FEB3A1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96539F5-420F-4235-B272-877F5BACE9AE}"/>
              </a:ext>
            </a:extLst>
          </p:cNvPr>
          <p:cNvPicPr>
            <a:picLocks noGrp="1" noChangeAspect="1"/>
          </p:cNvPicPr>
          <p:nvPr>
            <p:ph idx="1"/>
          </p:nvPr>
        </p:nvPicPr>
        <p:blipFill>
          <a:blip r:embed="rId2"/>
          <a:stretch>
            <a:fillRect/>
          </a:stretch>
        </p:blipFill>
        <p:spPr>
          <a:xfrm>
            <a:off x="1193385" y="1600200"/>
            <a:ext cx="7900230" cy="4525963"/>
          </a:xfrm>
          <a:prstGeom prst="rect">
            <a:avLst/>
          </a:prstGeom>
        </p:spPr>
      </p:pic>
      <p:sp>
        <p:nvSpPr>
          <p:cNvPr id="4" name="Date Placeholder 3">
            <a:extLst>
              <a:ext uri="{FF2B5EF4-FFF2-40B4-BE49-F238E27FC236}">
                <a16:creationId xmlns:a16="http://schemas.microsoft.com/office/drawing/2014/main" id="{785BF740-E38A-48D1-A526-A58169702481}"/>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CC059657-43CB-4A05-8952-2F23FEB6D08A}"/>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77B624E5-540E-4602-89E6-21552BDEB9E1}"/>
              </a:ext>
            </a:extLst>
          </p:cNvPr>
          <p:cNvSpPr>
            <a:spLocks noGrp="1"/>
          </p:cNvSpPr>
          <p:nvPr>
            <p:ph type="sldNum" sz="quarter" idx="12"/>
          </p:nvPr>
        </p:nvSpPr>
        <p:spPr/>
        <p:txBody>
          <a:bodyPr/>
          <a:lstStyle/>
          <a:p>
            <a:pPr>
              <a:defRPr/>
            </a:pPr>
            <a:fld id="{F0717801-9C2A-4D39-A345-FFE34DD1CB73}" type="slidenum">
              <a:rPr lang="en-US" altLang="en-US" smtClean="0"/>
              <a:pPr>
                <a:defRPr/>
              </a:pPr>
              <a:t>18</a:t>
            </a:fld>
            <a:endParaRPr lang="en-US" altLang="en-US"/>
          </a:p>
        </p:txBody>
      </p:sp>
    </p:spTree>
    <p:extLst>
      <p:ext uri="{BB962C8B-B14F-4D97-AF65-F5344CB8AC3E}">
        <p14:creationId xmlns:p14="http://schemas.microsoft.com/office/powerpoint/2010/main" val="69007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4CB5284B-F647-4C81-A5AF-DA24629E7EC4}"/>
              </a:ext>
            </a:extLst>
          </p:cNvPr>
          <p:cNvSpPr>
            <a:spLocks noGrp="1" noChangeArrowheads="1"/>
          </p:cNvSpPr>
          <p:nvPr>
            <p:ph type="title"/>
          </p:nvPr>
        </p:nvSpPr>
        <p:spPr/>
        <p:txBody>
          <a:bodyPr/>
          <a:lstStyle/>
          <a:p>
            <a:pPr algn="l" eaLnBrk="1" hangingPunct="1"/>
            <a:r>
              <a:rPr lang="en-US" altLang="en-US" sz="2400" dirty="0"/>
              <a:t>The majority of image contrast is determined by the </a:t>
            </a:r>
            <a:r>
              <a:rPr lang="en-US" altLang="en-US" sz="2400" b="1" u="sng" dirty="0"/>
              <a:t>flip angle </a:t>
            </a:r>
            <a:r>
              <a:rPr lang="en-US" altLang="en-US" sz="2400" dirty="0"/>
              <a:t>of the RF pulses and the </a:t>
            </a:r>
            <a:r>
              <a:rPr lang="en-US" altLang="en-US" sz="2400" b="1" u="sng" dirty="0"/>
              <a:t>timing</a:t>
            </a:r>
            <a:r>
              <a:rPr lang="en-US" altLang="en-US" sz="2400" dirty="0"/>
              <a:t> between RF pulses.</a:t>
            </a:r>
          </a:p>
        </p:txBody>
      </p:sp>
      <p:graphicFrame>
        <p:nvGraphicFramePr>
          <p:cNvPr id="27650" name="Object 8">
            <a:extLst>
              <a:ext uri="{FF2B5EF4-FFF2-40B4-BE49-F238E27FC236}">
                <a16:creationId xmlns:a16="http://schemas.microsoft.com/office/drawing/2014/main" id="{FEEC5EC4-46D7-4CB2-B394-01281F01A76E}"/>
              </a:ext>
            </a:extLst>
          </p:cNvPr>
          <p:cNvGraphicFramePr>
            <a:graphicFrameLocks noChangeAspect="1"/>
          </p:cNvGraphicFramePr>
          <p:nvPr/>
        </p:nvGraphicFramePr>
        <p:xfrm>
          <a:off x="1096964" y="1884364"/>
          <a:ext cx="8188325" cy="3305175"/>
        </p:xfrm>
        <a:graphic>
          <a:graphicData uri="http://schemas.openxmlformats.org/presentationml/2006/ole">
            <mc:AlternateContent xmlns:mc="http://schemas.openxmlformats.org/markup-compatibility/2006">
              <mc:Choice xmlns:v="urn:schemas-microsoft-com:vml" Requires="v">
                <p:oleObj spid="_x0000_s70834" name="Visio" r:id="rId3" imgW="6057900" imgH="4127500" progId="Visio.Drawing.6">
                  <p:embed/>
                </p:oleObj>
              </mc:Choice>
              <mc:Fallback>
                <p:oleObj name="Visio" r:id="rId3" imgW="6057900" imgH="4127500" progId="Visio.Drawing.6">
                  <p:embed/>
                  <p:pic>
                    <p:nvPicPr>
                      <p:cNvPr id="27650" name="Object 8">
                        <a:extLst>
                          <a:ext uri="{FF2B5EF4-FFF2-40B4-BE49-F238E27FC236}">
                            <a16:creationId xmlns:a16="http://schemas.microsoft.com/office/drawing/2014/main" id="{FEEC5EC4-46D7-4CB2-B394-01281F01A7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7" b="40596"/>
                      <a:stretch>
                        <a:fillRect/>
                      </a:stretch>
                    </p:blipFill>
                    <p:spPr bwMode="auto">
                      <a:xfrm>
                        <a:off x="1096964" y="1884364"/>
                        <a:ext cx="8188325" cy="3305175"/>
                      </a:xfrm>
                      <a:prstGeom prst="rect">
                        <a:avLst/>
                      </a:prstGeom>
                      <a:solidFill>
                        <a:srgbClr val="FFFFFF"/>
                      </a:solidFill>
                      <a:ln w="38100">
                        <a:solidFill>
                          <a:srgbClr val="000000"/>
                        </a:solidFill>
                        <a:miter lim="800000"/>
                        <a:headEnd/>
                        <a:tailEnd/>
                      </a:ln>
                    </p:spPr>
                  </p:pic>
                </p:oleObj>
              </mc:Fallback>
            </mc:AlternateContent>
          </a:graphicData>
        </a:graphic>
      </p:graphicFrame>
      <p:sp>
        <p:nvSpPr>
          <p:cNvPr id="2" name="Date Placeholder 1">
            <a:extLst>
              <a:ext uri="{FF2B5EF4-FFF2-40B4-BE49-F238E27FC236}">
                <a16:creationId xmlns:a16="http://schemas.microsoft.com/office/drawing/2014/main" id="{9ED2C195-D227-434B-B262-116AE7D07DC8}"/>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70C2310E-9FCA-46BC-8B12-8FF0D4E41BFD}"/>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BCB7AE8C-9296-4E42-8DE5-C5EAB5FC9138}"/>
              </a:ext>
            </a:extLst>
          </p:cNvPr>
          <p:cNvSpPr>
            <a:spLocks noGrp="1"/>
          </p:cNvSpPr>
          <p:nvPr>
            <p:ph type="sldNum" sz="quarter" idx="12"/>
          </p:nvPr>
        </p:nvSpPr>
        <p:spPr/>
        <p:txBody>
          <a:bodyPr/>
          <a:lstStyle/>
          <a:p>
            <a:pPr>
              <a:defRPr/>
            </a:pPr>
            <a:fld id="{F0717801-9C2A-4D39-A345-FFE34DD1CB73}" type="slidenum">
              <a:rPr lang="en-US" altLang="en-US" smtClean="0"/>
              <a:pPr>
                <a:defRPr/>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BDCE480F-7F81-49AE-96E5-05A73CB352C2}"/>
              </a:ext>
            </a:extLst>
          </p:cNvPr>
          <p:cNvSpPr>
            <a:spLocks noGrp="1" noChangeArrowheads="1"/>
          </p:cNvSpPr>
          <p:nvPr>
            <p:ph type="title"/>
          </p:nvPr>
        </p:nvSpPr>
        <p:spPr/>
        <p:txBody>
          <a:bodyPr/>
          <a:lstStyle/>
          <a:p>
            <a:pPr algn="l" eaLnBrk="1" hangingPunct="1"/>
            <a:r>
              <a:rPr lang="en-US" altLang="en-US" sz="3200" b="1" dirty="0"/>
              <a:t>Two fundamental questions about MRI. </a:t>
            </a:r>
          </a:p>
        </p:txBody>
      </p:sp>
      <p:sp>
        <p:nvSpPr>
          <p:cNvPr id="24578" name="Rectangle 3">
            <a:extLst>
              <a:ext uri="{FF2B5EF4-FFF2-40B4-BE49-F238E27FC236}">
                <a16:creationId xmlns:a16="http://schemas.microsoft.com/office/drawing/2014/main" id="{88AD20B2-F986-4234-B145-BF043F5E111E}"/>
              </a:ext>
            </a:extLst>
          </p:cNvPr>
          <p:cNvSpPr>
            <a:spLocks noGrp="1" noChangeArrowheads="1"/>
          </p:cNvSpPr>
          <p:nvPr>
            <p:ph type="body" idx="1"/>
          </p:nvPr>
        </p:nvSpPr>
        <p:spPr>
          <a:xfrm>
            <a:off x="1003300" y="1517650"/>
            <a:ext cx="8229600" cy="4114800"/>
          </a:xfrm>
        </p:spPr>
        <p:txBody>
          <a:bodyPr/>
          <a:lstStyle/>
          <a:p>
            <a:pPr marL="609600" indent="-609600" eaLnBrk="1" hangingPunct="1">
              <a:lnSpc>
                <a:spcPct val="90000"/>
              </a:lnSpc>
              <a:buNone/>
            </a:pPr>
            <a:r>
              <a:rPr lang="en-US" altLang="en-US" sz="2000" dirty="0">
                <a:solidFill>
                  <a:srgbClr val="FF0000"/>
                </a:solidFill>
              </a:rPr>
              <a:t>1) What determines the </a:t>
            </a:r>
            <a:r>
              <a:rPr lang="en-US" altLang="en-US" sz="2000" b="1" dirty="0">
                <a:solidFill>
                  <a:srgbClr val="FF0000"/>
                </a:solidFill>
              </a:rPr>
              <a:t>contrast</a:t>
            </a:r>
            <a:r>
              <a:rPr lang="en-US" altLang="en-US" sz="2000" dirty="0">
                <a:solidFill>
                  <a:srgbClr val="FF0000"/>
                </a:solidFill>
              </a:rPr>
              <a:t> in an MRI image. In other words, how does the pulse sequence change the signal intensity of an individual pixel?</a:t>
            </a:r>
          </a:p>
          <a:p>
            <a:pPr marL="609600" indent="-609600" eaLnBrk="1" hangingPunct="1">
              <a:lnSpc>
                <a:spcPct val="90000"/>
              </a:lnSpc>
              <a:buFont typeface="Wingdings" panose="05000000000000000000" pitchFamily="2" charset="2"/>
              <a:buAutoNum type="arabicParenR"/>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r>
              <a:rPr lang="en-US" altLang="en-US" sz="2000" dirty="0"/>
              <a:t>2) How is the signal intensity of a single pixel assigned to a particular </a:t>
            </a:r>
            <a:r>
              <a:rPr lang="en-US" altLang="en-US" sz="2000" b="1" dirty="0"/>
              <a:t>pixel location (i.e. spatial resolution) </a:t>
            </a:r>
            <a:r>
              <a:rPr lang="en-US" altLang="en-US" sz="2000" dirty="0"/>
              <a:t>in an MRI image?</a:t>
            </a:r>
          </a:p>
        </p:txBody>
      </p:sp>
      <p:grpSp>
        <p:nvGrpSpPr>
          <p:cNvPr id="24579" name="Group 4">
            <a:extLst>
              <a:ext uri="{FF2B5EF4-FFF2-40B4-BE49-F238E27FC236}">
                <a16:creationId xmlns:a16="http://schemas.microsoft.com/office/drawing/2014/main" id="{753CAF27-5A63-4392-A106-AD82A107F672}"/>
              </a:ext>
            </a:extLst>
          </p:cNvPr>
          <p:cNvGrpSpPr>
            <a:grpSpLocks/>
          </p:cNvGrpSpPr>
          <p:nvPr/>
        </p:nvGrpSpPr>
        <p:grpSpPr bwMode="auto">
          <a:xfrm>
            <a:off x="2332039" y="2678113"/>
            <a:ext cx="5768975" cy="1408112"/>
            <a:chOff x="1895" y="1539"/>
            <a:chExt cx="3634" cy="887"/>
          </a:xfrm>
        </p:grpSpPr>
        <p:grpSp>
          <p:nvGrpSpPr>
            <p:cNvPr id="24583" name="Group 5">
              <a:extLst>
                <a:ext uri="{FF2B5EF4-FFF2-40B4-BE49-F238E27FC236}">
                  <a16:creationId xmlns:a16="http://schemas.microsoft.com/office/drawing/2014/main" id="{DA6E63A5-D7BB-4FF1-A553-F70F4F65ECAB}"/>
                </a:ext>
              </a:extLst>
            </p:cNvPr>
            <p:cNvGrpSpPr>
              <a:grpSpLocks/>
            </p:cNvGrpSpPr>
            <p:nvPr/>
          </p:nvGrpSpPr>
          <p:grpSpPr bwMode="auto">
            <a:xfrm>
              <a:off x="1895" y="1539"/>
              <a:ext cx="1152" cy="886"/>
              <a:chOff x="1536" y="2592"/>
              <a:chExt cx="1248" cy="960"/>
            </a:xfrm>
          </p:grpSpPr>
          <p:sp>
            <p:nvSpPr>
              <p:cNvPr id="24590" name="Rectangle 6">
                <a:extLst>
                  <a:ext uri="{FF2B5EF4-FFF2-40B4-BE49-F238E27FC236}">
                    <a16:creationId xmlns:a16="http://schemas.microsoft.com/office/drawing/2014/main" id="{EF59F7B1-7951-4F23-8427-9480972C704F}"/>
                  </a:ext>
                </a:extLst>
              </p:cNvPr>
              <p:cNvSpPr>
                <a:spLocks noChangeArrowheads="1"/>
              </p:cNvSpPr>
              <p:nvPr/>
            </p:nvSpPr>
            <p:spPr bwMode="auto">
              <a:xfrm>
                <a:off x="1536" y="2592"/>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91" name="Picture 7" descr="BrainWeb Axial PD image">
                <a:extLst>
                  <a:ext uri="{FF2B5EF4-FFF2-40B4-BE49-F238E27FC236}">
                    <a16:creationId xmlns:a16="http://schemas.microsoft.com/office/drawing/2014/main" id="{EB097E54-27C3-4ACE-8BAF-8952630BA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14" b="4453"/>
              <a:stretch>
                <a:fillRect/>
              </a:stretch>
            </p:blipFill>
            <p:spPr bwMode="auto">
              <a:xfrm>
                <a:off x="1618" y="2592"/>
                <a:ext cx="108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4" name="Group 8">
              <a:extLst>
                <a:ext uri="{FF2B5EF4-FFF2-40B4-BE49-F238E27FC236}">
                  <a16:creationId xmlns:a16="http://schemas.microsoft.com/office/drawing/2014/main" id="{BE46B0CA-E607-4E33-937F-38C6EC29976C}"/>
                </a:ext>
              </a:extLst>
            </p:cNvPr>
            <p:cNvGrpSpPr>
              <a:grpSpLocks/>
            </p:cNvGrpSpPr>
            <p:nvPr/>
          </p:nvGrpSpPr>
          <p:grpSpPr bwMode="auto">
            <a:xfrm>
              <a:off x="3155" y="1540"/>
              <a:ext cx="1152" cy="886"/>
              <a:chOff x="2897" y="2880"/>
              <a:chExt cx="1248" cy="960"/>
            </a:xfrm>
          </p:grpSpPr>
          <p:sp>
            <p:nvSpPr>
              <p:cNvPr id="24588" name="Rectangle 9">
                <a:extLst>
                  <a:ext uri="{FF2B5EF4-FFF2-40B4-BE49-F238E27FC236}">
                    <a16:creationId xmlns:a16="http://schemas.microsoft.com/office/drawing/2014/main" id="{E38296CD-7166-486B-947F-3D78D744E583}"/>
                  </a:ext>
                </a:extLst>
              </p:cNvPr>
              <p:cNvSpPr>
                <a:spLocks noChangeArrowheads="1"/>
              </p:cNvSpPr>
              <p:nvPr/>
            </p:nvSpPr>
            <p:spPr bwMode="auto">
              <a:xfrm>
                <a:off x="2897" y="2880"/>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89" name="Picture 10" descr="BrainWeb Axial T2 image">
                <a:extLst>
                  <a:ext uri="{FF2B5EF4-FFF2-40B4-BE49-F238E27FC236}">
                    <a16:creationId xmlns:a16="http://schemas.microsoft.com/office/drawing/2014/main" id="{D2736C7B-D3EC-4877-96D5-B5E006D04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644" b="4964"/>
              <a:stretch>
                <a:fillRect/>
              </a:stretch>
            </p:blipFill>
            <p:spPr bwMode="auto">
              <a:xfrm>
                <a:off x="2981" y="2928"/>
                <a:ext cx="1081"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5" name="Group 11">
              <a:extLst>
                <a:ext uri="{FF2B5EF4-FFF2-40B4-BE49-F238E27FC236}">
                  <a16:creationId xmlns:a16="http://schemas.microsoft.com/office/drawing/2014/main" id="{01FE694F-AA0C-4AA3-BE4E-C9051B146B8F}"/>
                </a:ext>
              </a:extLst>
            </p:cNvPr>
            <p:cNvGrpSpPr>
              <a:grpSpLocks/>
            </p:cNvGrpSpPr>
            <p:nvPr/>
          </p:nvGrpSpPr>
          <p:grpSpPr bwMode="auto">
            <a:xfrm>
              <a:off x="4377" y="1539"/>
              <a:ext cx="1152" cy="886"/>
              <a:chOff x="4254" y="3240"/>
              <a:chExt cx="1248" cy="960"/>
            </a:xfrm>
          </p:grpSpPr>
          <p:sp>
            <p:nvSpPr>
              <p:cNvPr id="24586" name="Rectangle 12">
                <a:extLst>
                  <a:ext uri="{FF2B5EF4-FFF2-40B4-BE49-F238E27FC236}">
                    <a16:creationId xmlns:a16="http://schemas.microsoft.com/office/drawing/2014/main" id="{4FC8A881-4FCD-4874-BC7D-5D837D7F55BA}"/>
                  </a:ext>
                </a:extLst>
              </p:cNvPr>
              <p:cNvSpPr>
                <a:spLocks noChangeArrowheads="1"/>
              </p:cNvSpPr>
              <p:nvPr/>
            </p:nvSpPr>
            <p:spPr bwMode="auto">
              <a:xfrm>
                <a:off x="4254" y="3240"/>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87" name="Picture 13" descr="BrainWeb Axial T1 image">
                <a:extLst>
                  <a:ext uri="{FF2B5EF4-FFF2-40B4-BE49-F238E27FC236}">
                    <a16:creationId xmlns:a16="http://schemas.microsoft.com/office/drawing/2014/main" id="{E9771F64-A482-4CEB-94C3-076C12C62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807" b="11926"/>
              <a:stretch>
                <a:fillRect/>
              </a:stretch>
            </p:blipFill>
            <p:spPr bwMode="auto">
              <a:xfrm>
                <a:off x="4332" y="3288"/>
                <a:ext cx="109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580" name="Rectangle 14">
            <a:extLst>
              <a:ext uri="{FF2B5EF4-FFF2-40B4-BE49-F238E27FC236}">
                <a16:creationId xmlns:a16="http://schemas.microsoft.com/office/drawing/2014/main" id="{9688F299-5BE5-4003-845F-E602EA21FF27}"/>
              </a:ext>
            </a:extLst>
          </p:cNvPr>
          <p:cNvSpPr>
            <a:spLocks noChangeArrowheads="1"/>
          </p:cNvSpPr>
          <p:nvPr/>
        </p:nvSpPr>
        <p:spPr bwMode="white">
          <a:xfrm>
            <a:off x="5368926" y="2997201"/>
            <a:ext cx="100013"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4581" name="Rectangle 15">
            <a:extLst>
              <a:ext uri="{FF2B5EF4-FFF2-40B4-BE49-F238E27FC236}">
                <a16:creationId xmlns:a16="http://schemas.microsoft.com/office/drawing/2014/main" id="{5E2D49D4-0CB1-46E7-8AAC-DA9339873AA5}"/>
              </a:ext>
            </a:extLst>
          </p:cNvPr>
          <p:cNvSpPr>
            <a:spLocks noChangeArrowheads="1"/>
          </p:cNvSpPr>
          <p:nvPr/>
        </p:nvSpPr>
        <p:spPr bwMode="white">
          <a:xfrm>
            <a:off x="7310438" y="3022601"/>
            <a:ext cx="100012"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4582" name="Rectangle 16">
            <a:extLst>
              <a:ext uri="{FF2B5EF4-FFF2-40B4-BE49-F238E27FC236}">
                <a16:creationId xmlns:a16="http://schemas.microsoft.com/office/drawing/2014/main" id="{6AE527BB-7DB4-4C4A-A9E9-50F6C3FF9A1A}"/>
              </a:ext>
            </a:extLst>
          </p:cNvPr>
          <p:cNvSpPr>
            <a:spLocks noChangeArrowheads="1"/>
          </p:cNvSpPr>
          <p:nvPr/>
        </p:nvSpPr>
        <p:spPr bwMode="white">
          <a:xfrm>
            <a:off x="3376613" y="3041651"/>
            <a:ext cx="100012"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 name="Date Placeholder 1">
            <a:extLst>
              <a:ext uri="{FF2B5EF4-FFF2-40B4-BE49-F238E27FC236}">
                <a16:creationId xmlns:a16="http://schemas.microsoft.com/office/drawing/2014/main" id="{6E29C69E-C5B7-4BF0-9327-0449A1DF9FA6}"/>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E437F7CF-A355-4064-A621-558935647C14}"/>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75500F15-300D-47F0-A641-FD8B7259DCAD}"/>
              </a:ext>
            </a:extLst>
          </p:cNvPr>
          <p:cNvSpPr>
            <a:spLocks noGrp="1"/>
          </p:cNvSpPr>
          <p:nvPr>
            <p:ph type="sldNum" sz="quarter" idx="12"/>
          </p:nvPr>
        </p:nvSpPr>
        <p:spPr/>
        <p:txBody>
          <a:bodyPr/>
          <a:lstStyle/>
          <a:p>
            <a:pPr>
              <a:defRPr/>
            </a:pPr>
            <a:fld id="{F0717801-9C2A-4D39-A345-FFE34DD1CB73}" type="slidenum">
              <a:rPr lang="en-US" altLang="en-US" smtClean="0"/>
              <a:pPr>
                <a:defRPr/>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C4DA-D079-4ACF-8ED5-D4F833A121D0}"/>
              </a:ext>
            </a:extLst>
          </p:cNvPr>
          <p:cNvSpPr>
            <a:spLocks noGrp="1"/>
          </p:cNvSpPr>
          <p:nvPr>
            <p:ph type="title"/>
          </p:nvPr>
        </p:nvSpPr>
        <p:spPr/>
        <p:txBody>
          <a:bodyPr/>
          <a:lstStyle/>
          <a:p>
            <a:r>
              <a:rPr lang="en-US" dirty="0"/>
              <a:t>Nearly all MR image display tissue contrasts that depend on proton density, T1 and T2 simultaneously. </a:t>
            </a:r>
          </a:p>
        </p:txBody>
      </p:sp>
      <p:sp>
        <p:nvSpPr>
          <p:cNvPr id="4" name="Date Placeholder 3">
            <a:extLst>
              <a:ext uri="{FF2B5EF4-FFF2-40B4-BE49-F238E27FC236}">
                <a16:creationId xmlns:a16="http://schemas.microsoft.com/office/drawing/2014/main" id="{FA5E65DD-F80E-4E52-84E3-BE188B1FF8A2}"/>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4F3CA90D-00E8-430B-B405-E566F5FDDD6B}"/>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9EF2B120-F45A-4797-96B9-0FF18DBE9C35}"/>
              </a:ext>
            </a:extLst>
          </p:cNvPr>
          <p:cNvSpPr>
            <a:spLocks noGrp="1"/>
          </p:cNvSpPr>
          <p:nvPr>
            <p:ph type="sldNum" sz="quarter" idx="12"/>
          </p:nvPr>
        </p:nvSpPr>
        <p:spPr/>
        <p:txBody>
          <a:bodyPr/>
          <a:lstStyle/>
          <a:p>
            <a:pPr>
              <a:defRPr/>
            </a:pPr>
            <a:fld id="{F0717801-9C2A-4D39-A345-FFE34DD1CB73}" type="slidenum">
              <a:rPr lang="en-US" altLang="en-US" smtClean="0"/>
              <a:pPr>
                <a:defRPr/>
              </a:pPr>
              <a:t>20</a:t>
            </a:fld>
            <a:endParaRPr lang="en-US" altLang="en-US"/>
          </a:p>
        </p:txBody>
      </p:sp>
      <p:pic>
        <p:nvPicPr>
          <p:cNvPr id="87042" name="Picture 2" descr="illustration contrasts">
            <a:extLst>
              <a:ext uri="{FF2B5EF4-FFF2-40B4-BE49-F238E27FC236}">
                <a16:creationId xmlns:a16="http://schemas.microsoft.com/office/drawing/2014/main" id="{E75E712F-5282-4891-94DF-5A74F05E5D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50" r="19029"/>
          <a:stretch/>
        </p:blipFill>
        <p:spPr bwMode="auto">
          <a:xfrm>
            <a:off x="2481111" y="1977797"/>
            <a:ext cx="5480576" cy="382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8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a:extLst>
              <a:ext uri="{FF2B5EF4-FFF2-40B4-BE49-F238E27FC236}">
                <a16:creationId xmlns:a16="http://schemas.microsoft.com/office/drawing/2014/main" id="{22FD93F3-AF0B-4B82-A1CD-451FB66F1C61}"/>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sz="2400" dirty="0">
                <a:ea typeface="+mj-ea"/>
                <a:cs typeface="+mj-cs"/>
              </a:rPr>
              <a:t>The amplitude of the MRI signal is modulated to generate image contrast. </a:t>
            </a:r>
          </a:p>
        </p:txBody>
      </p:sp>
      <p:sp>
        <p:nvSpPr>
          <p:cNvPr id="883715" name="Rectangle 3">
            <a:extLst>
              <a:ext uri="{FF2B5EF4-FFF2-40B4-BE49-F238E27FC236}">
                <a16:creationId xmlns:a16="http://schemas.microsoft.com/office/drawing/2014/main" id="{8B6A166B-8ABD-4505-846E-DF980EAA55FF}"/>
              </a:ext>
            </a:extLst>
          </p:cNvPr>
          <p:cNvSpPr>
            <a:spLocks noGrp="1" noChangeArrowheads="1"/>
          </p:cNvSpPr>
          <p:nvPr>
            <p:ph type="body" sz="half" idx="1"/>
          </p:nvPr>
        </p:nvSpPr>
        <p:spPr>
          <a:xfrm>
            <a:off x="1131889" y="1266825"/>
            <a:ext cx="7627937" cy="2482850"/>
          </a:xfrm>
        </p:spPr>
        <p:txBody>
          <a:bodyPr rtlCol="0">
            <a:normAutofit lnSpcReduction="10000"/>
          </a:bodyPr>
          <a:lstStyle/>
          <a:p>
            <a:pPr eaLnBrk="1" fontAlgn="auto" hangingPunct="1">
              <a:spcAft>
                <a:spcPts val="0"/>
              </a:spcAft>
              <a:buFont typeface="Arial"/>
              <a:buChar char="•"/>
              <a:defRPr/>
            </a:pPr>
            <a:r>
              <a:rPr lang="en-US" sz="1600" dirty="0">
                <a:ea typeface="+mn-ea"/>
              </a:rPr>
              <a:t>The total number of spins in the </a:t>
            </a:r>
            <a:r>
              <a:rPr lang="en-US" sz="1600" b="1" dirty="0">
                <a:ea typeface="+mn-ea"/>
              </a:rPr>
              <a:t>transverse plane </a:t>
            </a:r>
            <a:r>
              <a:rPr lang="en-US" sz="1600" dirty="0">
                <a:ea typeface="+mn-ea"/>
              </a:rPr>
              <a:t>determines the amplitude of the MRI signal.</a:t>
            </a:r>
          </a:p>
          <a:p>
            <a:pPr eaLnBrk="1" fontAlgn="auto" hangingPunct="1">
              <a:spcAft>
                <a:spcPts val="0"/>
              </a:spcAft>
              <a:buFont typeface="Arial"/>
              <a:buChar char="•"/>
              <a:defRPr/>
            </a:pPr>
            <a:endParaRPr lang="en-US" sz="1600" dirty="0">
              <a:ea typeface="+mn-ea"/>
            </a:endParaRPr>
          </a:p>
          <a:p>
            <a:pPr eaLnBrk="1" fontAlgn="auto" hangingPunct="1">
              <a:spcAft>
                <a:spcPts val="0"/>
              </a:spcAft>
              <a:buFont typeface="Arial"/>
              <a:buChar char="•"/>
              <a:defRPr/>
            </a:pPr>
            <a:r>
              <a:rPr lang="en-US" sz="1600" dirty="0">
                <a:ea typeface="+mn-ea"/>
              </a:rPr>
              <a:t>A Proton Density Weighted image measures the total number of spins.</a:t>
            </a:r>
          </a:p>
          <a:p>
            <a:pPr eaLnBrk="1" fontAlgn="auto" hangingPunct="1">
              <a:spcAft>
                <a:spcPts val="0"/>
              </a:spcAft>
              <a:buFont typeface="Arial"/>
              <a:buChar char="•"/>
              <a:defRPr/>
            </a:pPr>
            <a:r>
              <a:rPr lang="en-US" sz="1600" dirty="0">
                <a:ea typeface="+mn-ea"/>
              </a:rPr>
              <a:t>T1/T2 Weighted images is the total numbers in the transverse plane that remain after the spins are allowed to evolve under their own influences.</a:t>
            </a:r>
          </a:p>
          <a:p>
            <a:pPr eaLnBrk="1" fontAlgn="auto" hangingPunct="1">
              <a:spcAft>
                <a:spcPts val="0"/>
              </a:spcAft>
              <a:buFont typeface="Arial"/>
              <a:buChar char="•"/>
              <a:defRPr/>
            </a:pPr>
            <a:endParaRPr lang="en-US" sz="1600" dirty="0">
              <a:ea typeface="+mn-ea"/>
            </a:endParaRPr>
          </a:p>
          <a:p>
            <a:pPr eaLnBrk="1" fontAlgn="auto" hangingPunct="1">
              <a:spcAft>
                <a:spcPts val="0"/>
              </a:spcAft>
              <a:buFont typeface="Arial"/>
              <a:buChar char="•"/>
              <a:defRPr/>
            </a:pPr>
            <a:r>
              <a:rPr lang="en-US" sz="1600" dirty="0">
                <a:ea typeface="+mn-ea"/>
              </a:rPr>
              <a:t>Variations in flip angle (B1 inhomogeneity) can alter the appearance of an object.</a:t>
            </a:r>
          </a:p>
          <a:p>
            <a:pPr eaLnBrk="1" fontAlgn="auto" hangingPunct="1">
              <a:spcAft>
                <a:spcPts val="0"/>
              </a:spcAft>
              <a:buFont typeface="Arial"/>
              <a:buChar char="•"/>
              <a:defRPr/>
            </a:pPr>
            <a:endParaRPr lang="en-US" sz="1600" dirty="0">
              <a:ea typeface="+mn-ea"/>
            </a:endParaRPr>
          </a:p>
        </p:txBody>
      </p:sp>
      <p:pic>
        <p:nvPicPr>
          <p:cNvPr id="28675" name="Picture 6" descr="Panych 2D RF Profile Images">
            <a:extLst>
              <a:ext uri="{FF2B5EF4-FFF2-40B4-BE49-F238E27FC236}">
                <a16:creationId xmlns:a16="http://schemas.microsoft.com/office/drawing/2014/main" id="{19B81D0E-8A42-4D20-AEE0-393470B19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68" t="1930" r="52048" b="52010"/>
          <a:stretch>
            <a:fillRect/>
          </a:stretch>
        </p:blipFill>
        <p:spPr bwMode="auto">
          <a:xfrm>
            <a:off x="7442201" y="4033839"/>
            <a:ext cx="1941513" cy="198278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8676" name="Group 16">
            <a:extLst>
              <a:ext uri="{FF2B5EF4-FFF2-40B4-BE49-F238E27FC236}">
                <a16:creationId xmlns:a16="http://schemas.microsoft.com/office/drawing/2014/main" id="{363605C1-28E9-420E-9D3A-AC23D0B8D346}"/>
              </a:ext>
            </a:extLst>
          </p:cNvPr>
          <p:cNvGrpSpPr>
            <a:grpSpLocks/>
          </p:cNvGrpSpPr>
          <p:nvPr/>
        </p:nvGrpSpPr>
        <p:grpSpPr bwMode="auto">
          <a:xfrm>
            <a:off x="1004888" y="4006852"/>
            <a:ext cx="5835650" cy="2363935"/>
            <a:chOff x="624" y="2328"/>
            <a:chExt cx="4757" cy="1926"/>
          </a:xfrm>
        </p:grpSpPr>
        <p:graphicFrame>
          <p:nvGraphicFramePr>
            <p:cNvPr id="28678" name="Object 4">
              <a:extLst>
                <a:ext uri="{FF2B5EF4-FFF2-40B4-BE49-F238E27FC236}">
                  <a16:creationId xmlns:a16="http://schemas.microsoft.com/office/drawing/2014/main" id="{68EA4902-3364-4E99-830A-BFA59BF80B0A}"/>
                </a:ext>
              </a:extLst>
            </p:cNvPr>
            <p:cNvGraphicFramePr>
              <a:graphicFrameLocks noChangeAspect="1"/>
            </p:cNvGraphicFramePr>
            <p:nvPr/>
          </p:nvGraphicFramePr>
          <p:xfrm>
            <a:off x="3503" y="2419"/>
            <a:ext cx="1622" cy="633"/>
          </p:xfrm>
          <a:graphic>
            <a:graphicData uri="http://schemas.openxmlformats.org/presentationml/2006/ole">
              <mc:AlternateContent xmlns:mc="http://schemas.openxmlformats.org/markup-compatibility/2006">
                <mc:Choice xmlns:v="urn:schemas-microsoft-com:vml" Requires="v">
                  <p:oleObj spid="_x0000_s71857" name="Equation" r:id="rId5" imgW="520547" imgH="203261" progId="Equation.DSMT4">
                    <p:embed/>
                  </p:oleObj>
                </mc:Choice>
                <mc:Fallback>
                  <p:oleObj name="Equation" r:id="rId5" imgW="520547" imgH="203261" progId="Equation.DSMT4">
                    <p:embed/>
                    <p:pic>
                      <p:nvPicPr>
                        <p:cNvPr id="28678" name="Object 4">
                          <a:extLst>
                            <a:ext uri="{FF2B5EF4-FFF2-40B4-BE49-F238E27FC236}">
                              <a16:creationId xmlns:a16="http://schemas.microsoft.com/office/drawing/2014/main" id="{68EA4902-3364-4E99-830A-BFA59BF80B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3503" y="2419"/>
                          <a:ext cx="162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9" name="Rectangle 7">
              <a:extLst>
                <a:ext uri="{FF2B5EF4-FFF2-40B4-BE49-F238E27FC236}">
                  <a16:creationId xmlns:a16="http://schemas.microsoft.com/office/drawing/2014/main" id="{576338AD-C7CF-41F9-A4B8-A1805DEB77E7}"/>
                </a:ext>
              </a:extLst>
            </p:cNvPr>
            <p:cNvSpPr>
              <a:spLocks noChangeArrowheads="1"/>
            </p:cNvSpPr>
            <p:nvPr/>
          </p:nvSpPr>
          <p:spPr bwMode="auto">
            <a:xfrm>
              <a:off x="624" y="2328"/>
              <a:ext cx="4696" cy="15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8680" name="Text Box 8">
              <a:extLst>
                <a:ext uri="{FF2B5EF4-FFF2-40B4-BE49-F238E27FC236}">
                  <a16:creationId xmlns:a16="http://schemas.microsoft.com/office/drawing/2014/main" id="{39729FC1-6E53-4A17-A771-B8CD0FC3AB9B}"/>
                </a:ext>
              </a:extLst>
            </p:cNvPr>
            <p:cNvSpPr txBox="1">
              <a:spLocks noChangeArrowheads="1"/>
            </p:cNvSpPr>
            <p:nvPr/>
          </p:nvSpPr>
          <p:spPr bwMode="auto">
            <a:xfrm>
              <a:off x="808" y="3930"/>
              <a:ext cx="159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en-US" sz="2000"/>
                <a:t>Proton Density</a:t>
              </a:r>
            </a:p>
          </p:txBody>
        </p:sp>
        <p:sp>
          <p:nvSpPr>
            <p:cNvPr id="28681" name="Text Box 9">
              <a:extLst>
                <a:ext uri="{FF2B5EF4-FFF2-40B4-BE49-F238E27FC236}">
                  <a16:creationId xmlns:a16="http://schemas.microsoft.com/office/drawing/2014/main" id="{CE0D5CB9-9683-4619-B33B-A4D1275E3C22}"/>
                </a:ext>
              </a:extLst>
            </p:cNvPr>
            <p:cNvSpPr txBox="1">
              <a:spLocks noChangeArrowheads="1"/>
            </p:cNvSpPr>
            <p:nvPr/>
          </p:nvSpPr>
          <p:spPr bwMode="auto">
            <a:xfrm>
              <a:off x="2475" y="3915"/>
              <a:ext cx="144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en-US" sz="2000"/>
                <a:t>T2 Weighted</a:t>
              </a:r>
            </a:p>
          </p:txBody>
        </p:sp>
        <p:sp>
          <p:nvSpPr>
            <p:cNvPr id="28682" name="Text Box 10">
              <a:extLst>
                <a:ext uri="{FF2B5EF4-FFF2-40B4-BE49-F238E27FC236}">
                  <a16:creationId xmlns:a16="http://schemas.microsoft.com/office/drawing/2014/main" id="{88D684CA-D808-4F1F-9EA6-E1196E0C9F45}"/>
                </a:ext>
              </a:extLst>
            </p:cNvPr>
            <p:cNvSpPr txBox="1">
              <a:spLocks noChangeArrowheads="1"/>
            </p:cNvSpPr>
            <p:nvPr/>
          </p:nvSpPr>
          <p:spPr bwMode="auto">
            <a:xfrm>
              <a:off x="3988" y="3923"/>
              <a:ext cx="139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en-US" sz="2000"/>
                <a:t>T1 Weighted</a:t>
              </a:r>
            </a:p>
          </p:txBody>
        </p:sp>
        <p:pic>
          <p:nvPicPr>
            <p:cNvPr id="28683" name="Picture 11" descr="BrainWeb Axial T1 image">
              <a:extLst>
                <a:ext uri="{FF2B5EF4-FFF2-40B4-BE49-F238E27FC236}">
                  <a16:creationId xmlns:a16="http://schemas.microsoft.com/office/drawing/2014/main" id="{441B4589-E229-40CC-ACCD-E9A13BB3B5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2361"/>
              <a:ext cx="1524"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2" descr="BrainWeb Axial PD image">
              <a:extLst>
                <a:ext uri="{FF2B5EF4-FFF2-40B4-BE49-F238E27FC236}">
                  <a16:creationId xmlns:a16="http://schemas.microsoft.com/office/drawing/2014/main" id="{E081FBDB-3108-48DF-BD19-FD0887A49C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 y="2400"/>
              <a:ext cx="151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13" descr="BrainWeb Axial T2 image">
              <a:extLst>
                <a:ext uri="{FF2B5EF4-FFF2-40B4-BE49-F238E27FC236}">
                  <a16:creationId xmlns:a16="http://schemas.microsoft.com/office/drawing/2014/main" id="{681A6D72-79D5-4E77-A0AD-15819A241A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0" y="2376"/>
              <a:ext cx="1506"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3727" name="Oval 15">
            <a:extLst>
              <a:ext uri="{FF2B5EF4-FFF2-40B4-BE49-F238E27FC236}">
                <a16:creationId xmlns:a16="http://schemas.microsoft.com/office/drawing/2014/main" id="{FDF44EAB-D7FD-4AA8-8D0C-F0EBCD7F66C5}"/>
              </a:ext>
            </a:extLst>
          </p:cNvPr>
          <p:cNvSpPr>
            <a:spLocks noChangeArrowheads="1"/>
          </p:cNvSpPr>
          <p:nvPr/>
        </p:nvSpPr>
        <p:spPr bwMode="auto">
          <a:xfrm>
            <a:off x="7672389" y="4259263"/>
            <a:ext cx="1443037" cy="1465262"/>
          </a:xfrm>
          <a:prstGeom prst="ellipse">
            <a:avLst/>
          </a:prstGeom>
          <a:solidFill>
            <a:srgbClr val="FFFFFF"/>
          </a:soli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2000"/>
                                        <p:tgtEl>
                                          <p:spTgt spid="883727"/>
                                        </p:tgtEl>
                                      </p:cBhvr>
                                    </p:animEffect>
                                    <p:set>
                                      <p:cBhvr>
                                        <p:cTn id="7" dur="1" fill="hold">
                                          <p:stCondLst>
                                            <p:cond delay="1999"/>
                                          </p:stCondLst>
                                        </p:cTn>
                                        <p:tgtEl>
                                          <p:spTgt spid="8837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01B1230-F033-4C6B-8AAD-9B8C9D52DC66}"/>
              </a:ext>
            </a:extLst>
          </p:cNvPr>
          <p:cNvSpPr>
            <a:spLocks noGrp="1" noChangeArrowheads="1"/>
          </p:cNvSpPr>
          <p:nvPr>
            <p:ph type="title"/>
          </p:nvPr>
        </p:nvSpPr>
        <p:spPr/>
        <p:txBody>
          <a:bodyPr/>
          <a:lstStyle/>
          <a:p>
            <a:pPr eaLnBrk="1" hangingPunct="1"/>
            <a:r>
              <a:rPr lang="en-US" altLang="en-US" sz="4000"/>
              <a:t>T1 Weighted Image</a:t>
            </a:r>
          </a:p>
        </p:txBody>
      </p:sp>
      <p:sp>
        <p:nvSpPr>
          <p:cNvPr id="83970" name="Rectangle 3">
            <a:extLst>
              <a:ext uri="{FF2B5EF4-FFF2-40B4-BE49-F238E27FC236}">
                <a16:creationId xmlns:a16="http://schemas.microsoft.com/office/drawing/2014/main" id="{123E35AD-88E8-44F0-9414-78F3DDD6E09F}"/>
              </a:ext>
            </a:extLst>
          </p:cNvPr>
          <p:cNvSpPr>
            <a:spLocks noGrp="1" noChangeArrowheads="1"/>
          </p:cNvSpPr>
          <p:nvPr>
            <p:ph idx="1"/>
          </p:nvPr>
        </p:nvSpPr>
        <p:spPr>
          <a:xfrm>
            <a:off x="808039" y="1371601"/>
            <a:ext cx="4403725" cy="930275"/>
          </a:xfrm>
        </p:spPr>
        <p:txBody>
          <a:bodyPr/>
          <a:lstStyle/>
          <a:p>
            <a:pPr eaLnBrk="1" hangingPunct="1"/>
            <a:r>
              <a:rPr lang="en-US" altLang="en-US" sz="1800"/>
              <a:t>Short TR maximizes T1 weighting</a:t>
            </a:r>
          </a:p>
          <a:p>
            <a:pPr eaLnBrk="1" hangingPunct="1"/>
            <a:r>
              <a:rPr lang="en-US" altLang="en-US" sz="1800"/>
              <a:t>Short TE minimizes T2 weighting</a:t>
            </a:r>
          </a:p>
          <a:p>
            <a:pPr eaLnBrk="1" hangingPunct="1"/>
            <a:endParaRPr lang="en-US" altLang="en-US" sz="1800"/>
          </a:p>
        </p:txBody>
      </p:sp>
      <p:sp>
        <p:nvSpPr>
          <p:cNvPr id="514052" name="Rectangle 4">
            <a:extLst>
              <a:ext uri="{FF2B5EF4-FFF2-40B4-BE49-F238E27FC236}">
                <a16:creationId xmlns:a16="http://schemas.microsoft.com/office/drawing/2014/main" id="{04C81AB9-0AC7-4C57-8C52-CE8E94189490}"/>
              </a:ext>
            </a:extLst>
          </p:cNvPr>
          <p:cNvSpPr>
            <a:spLocks noChangeArrowheads="1"/>
          </p:cNvSpPr>
          <p:nvPr/>
        </p:nvSpPr>
        <p:spPr bwMode="auto">
          <a:xfrm>
            <a:off x="1079500" y="2961442"/>
            <a:ext cx="4673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Clr>
                <a:schemeClr val="hlink"/>
              </a:buClr>
              <a:buSzPct val="65000"/>
              <a:buFont typeface="Wingdings" charset="0"/>
              <a:buChar char="n"/>
              <a:defRPr/>
            </a:pPr>
            <a:endParaRPr lang="en-US" sz="3200">
              <a:effectLst>
                <a:outerShdw blurRad="38100" dist="38100" dir="2700000" algn="tl">
                  <a:srgbClr val="000000"/>
                </a:outerShdw>
              </a:effectLst>
              <a:latin typeface="Comic Sans MS" charset="0"/>
              <a:ea typeface="ＭＳ Ｐゴシック" charset="0"/>
            </a:endParaRPr>
          </a:p>
        </p:txBody>
      </p:sp>
      <p:pic>
        <p:nvPicPr>
          <p:cNvPr id="83972" name="Picture 6" descr="j0078711[1]">
            <a:extLst>
              <a:ext uri="{FF2B5EF4-FFF2-40B4-BE49-F238E27FC236}">
                <a16:creationId xmlns:a16="http://schemas.microsoft.com/office/drawing/2014/main" id="{0E2EBD17-B567-47AE-80D2-6D7900F11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438" y="152400"/>
            <a:ext cx="2270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4058" name="Group 10">
            <a:extLst>
              <a:ext uri="{FF2B5EF4-FFF2-40B4-BE49-F238E27FC236}">
                <a16:creationId xmlns:a16="http://schemas.microsoft.com/office/drawing/2014/main" id="{E346154D-815A-47BF-A1B2-6876C0CB49DC}"/>
              </a:ext>
            </a:extLst>
          </p:cNvPr>
          <p:cNvGraphicFramePr>
            <a:graphicFrameLocks noGrp="1"/>
          </p:cNvGraphicFramePr>
          <p:nvPr>
            <p:extLst>
              <p:ext uri="{D42A27DB-BD31-4B8C-83A1-F6EECF244321}">
                <p14:modId xmlns:p14="http://schemas.microsoft.com/office/powerpoint/2010/main" val="2771055697"/>
              </p:ext>
            </p:extLst>
          </p:nvPr>
        </p:nvGraphicFramePr>
        <p:xfrm>
          <a:off x="865188" y="2756656"/>
          <a:ext cx="4267200" cy="2806699"/>
        </p:xfrm>
        <a:graphic>
          <a:graphicData uri="http://schemas.openxmlformats.org/drawingml/2006/table">
            <a:tbl>
              <a:tblPr/>
              <a:tblGrid>
                <a:gridCol w="1625600">
                  <a:extLst>
                    <a:ext uri="{9D8B030D-6E8A-4147-A177-3AD203B41FA5}">
                      <a16:colId xmlns:a16="http://schemas.microsoft.com/office/drawing/2014/main" val="20000"/>
                    </a:ext>
                  </a:extLst>
                </a:gridCol>
                <a:gridCol w="1060450">
                  <a:extLst>
                    <a:ext uri="{9D8B030D-6E8A-4147-A177-3AD203B41FA5}">
                      <a16:colId xmlns:a16="http://schemas.microsoft.com/office/drawing/2014/main" val="20001"/>
                    </a:ext>
                  </a:extLst>
                </a:gridCol>
                <a:gridCol w="836612">
                  <a:extLst>
                    <a:ext uri="{9D8B030D-6E8A-4147-A177-3AD203B41FA5}">
                      <a16:colId xmlns:a16="http://schemas.microsoft.com/office/drawing/2014/main" val="20002"/>
                    </a:ext>
                  </a:extLst>
                </a:gridCol>
                <a:gridCol w="744538">
                  <a:extLst>
                    <a:ext uri="{9D8B030D-6E8A-4147-A177-3AD203B41FA5}">
                      <a16:colId xmlns:a16="http://schemas.microsoft.com/office/drawing/2014/main" val="20003"/>
                    </a:ext>
                  </a:extLst>
                </a:gridCol>
              </a:tblGrid>
              <a:tr h="7637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Comic Sans MS" charset="0"/>
                          <a:ea typeface="ＭＳ Ｐゴシック" charset="0"/>
                          <a:cs typeface="Times New Roman" charset="0"/>
                        </a:rPr>
                        <a:t>Tissue</a:t>
                      </a:r>
                      <a:endParaRPr kumimoji="0" lang="en-US" sz="1800" b="0" i="0" u="none" strike="noStrike" cap="none" normalizeH="0" baseline="0" dirty="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Relative</a:t>
                      </a:r>
                      <a:endParaRPr kumimoji="0" lang="en-US" sz="1800" b="0" i="0" u="none" strike="noStrike" cap="none" normalizeH="0" baseline="0">
                        <a:ln>
                          <a:noFill/>
                        </a:ln>
                        <a:solidFill>
                          <a:srgbClr val="000000"/>
                        </a:solidFill>
                        <a:effectLst/>
                        <a:latin typeface="Comic Sans MS" charset="0"/>
                        <a:ea typeface="ＭＳ Ｐゴシック"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Density</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T1 [ms]</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T2 [ms]</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6376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White Matter</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0.65</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600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80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26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Grey Matter</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0.8</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950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100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399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CSF</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1.0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4500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2200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826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Fat</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0.9</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omic Sans MS" charset="0"/>
                          <a:ea typeface="ＭＳ Ｐゴシック" charset="0"/>
                          <a:cs typeface="Times New Roman" charset="0"/>
                        </a:rPr>
                        <a:t>250</a:t>
                      </a:r>
                      <a:endParaRPr kumimoji="0" lang="en-US" sz="1800" b="0" i="0" u="none" strike="noStrike" cap="none" normalizeH="0" baseline="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Comic Sans MS" charset="0"/>
                          <a:ea typeface="ＭＳ Ｐゴシック" charset="0"/>
                          <a:cs typeface="Times New Roman" charset="0"/>
                        </a:rPr>
                        <a:t>60</a:t>
                      </a:r>
                      <a:endParaRPr kumimoji="0" lang="en-US" sz="1800" b="0" i="0" u="none" strike="noStrike" cap="none" normalizeH="0" baseline="0" dirty="0">
                        <a:ln>
                          <a:noFill/>
                        </a:ln>
                        <a:solidFill>
                          <a:srgbClr val="000000"/>
                        </a:solidFill>
                        <a:effectLst/>
                        <a:latin typeface="Comic Sans MS" charset="0"/>
                        <a:ea typeface="ＭＳ Ｐゴシック" charset="0"/>
                      </a:endParaRPr>
                    </a:p>
                  </a:txBody>
                  <a:tcPr marL="90488" marR="90488" marT="44460" marB="444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
        <p:nvSpPr>
          <p:cNvPr id="514090" name="Text Box 42">
            <a:extLst>
              <a:ext uri="{FF2B5EF4-FFF2-40B4-BE49-F238E27FC236}">
                <a16:creationId xmlns:a16="http://schemas.microsoft.com/office/drawing/2014/main" id="{7C60A864-3A29-4341-8AA5-8D375734313D}"/>
              </a:ext>
            </a:extLst>
          </p:cNvPr>
          <p:cNvSpPr txBox="1">
            <a:spLocks noChangeArrowheads="1"/>
          </p:cNvSpPr>
          <p:nvPr/>
        </p:nvSpPr>
        <p:spPr bwMode="auto">
          <a:xfrm>
            <a:off x="5793900" y="2637624"/>
            <a:ext cx="3321423"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2400" dirty="0">
                <a:latin typeface="Comic Sans MS" charset="0"/>
                <a:ea typeface="ＭＳ Ｐゴシック" charset="0"/>
              </a:rPr>
              <a:t>TR = 416ms,  TE= 9ms</a:t>
            </a:r>
          </a:p>
        </p:txBody>
      </p:sp>
      <p:pic>
        <p:nvPicPr>
          <p:cNvPr id="84007" name="Picture 43" descr="BrainWeb Axial T1 image">
            <a:extLst>
              <a:ext uri="{FF2B5EF4-FFF2-40B4-BE49-F238E27FC236}">
                <a16:creationId xmlns:a16="http://schemas.microsoft.com/office/drawing/2014/main" id="{72A4CBC3-3349-46D6-AC30-5A45F1378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976" y="126198"/>
            <a:ext cx="243522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609F7DB-BDE7-45FC-88E9-AA8B0A19B9B3}"/>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4B03E3E3-90CA-4DC2-BD26-5B3CAF7792A1}"/>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71659927-5F28-4399-AE44-E488F7BB9885}"/>
              </a:ext>
            </a:extLst>
          </p:cNvPr>
          <p:cNvSpPr>
            <a:spLocks noGrp="1"/>
          </p:cNvSpPr>
          <p:nvPr>
            <p:ph type="sldNum" sz="quarter" idx="12"/>
          </p:nvPr>
        </p:nvSpPr>
        <p:spPr/>
        <p:txBody>
          <a:bodyPr/>
          <a:lstStyle/>
          <a:p>
            <a:pPr>
              <a:defRPr/>
            </a:pPr>
            <a:fld id="{F0717801-9C2A-4D39-A345-FFE34DD1CB73}" type="slidenum">
              <a:rPr lang="en-US" altLang="en-US" smtClean="0"/>
              <a:pPr>
                <a:defRPr/>
              </a:pPr>
              <a:t>22</a:t>
            </a:fld>
            <a:endParaRPr lang="en-US" altLang="en-US"/>
          </a:p>
        </p:txBody>
      </p:sp>
      <p:pic>
        <p:nvPicPr>
          <p:cNvPr id="12" name="Content Placeholder 6">
            <a:extLst>
              <a:ext uri="{FF2B5EF4-FFF2-40B4-BE49-F238E27FC236}">
                <a16:creationId xmlns:a16="http://schemas.microsoft.com/office/drawing/2014/main" id="{F8BD42B0-A62B-4509-824C-784DFA7D6099}"/>
              </a:ext>
            </a:extLst>
          </p:cNvPr>
          <p:cNvPicPr>
            <a:picLocks noChangeAspect="1"/>
          </p:cNvPicPr>
          <p:nvPr/>
        </p:nvPicPr>
        <p:blipFill>
          <a:blip r:embed="rId4"/>
          <a:stretch>
            <a:fillRect/>
          </a:stretch>
        </p:blipFill>
        <p:spPr bwMode="auto">
          <a:xfrm>
            <a:off x="5459536" y="3533838"/>
            <a:ext cx="4554774" cy="252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7D0105F2-C99C-4407-81D2-605C2AE1951D}"/>
              </a:ext>
            </a:extLst>
          </p:cNvPr>
          <p:cNvSpPr>
            <a:spLocks noGrp="1" noChangeArrowheads="1"/>
          </p:cNvSpPr>
          <p:nvPr>
            <p:ph type="title"/>
          </p:nvPr>
        </p:nvSpPr>
        <p:spPr/>
        <p:txBody>
          <a:bodyPr/>
          <a:lstStyle/>
          <a:p>
            <a:pPr eaLnBrk="1" hangingPunct="1"/>
            <a:r>
              <a:rPr lang="en-US" altLang="en-US" sz="4000"/>
              <a:t>T2 Weighted Image</a:t>
            </a:r>
          </a:p>
        </p:txBody>
      </p:sp>
      <p:sp>
        <p:nvSpPr>
          <p:cNvPr id="512003" name="Rectangle 3">
            <a:extLst>
              <a:ext uri="{FF2B5EF4-FFF2-40B4-BE49-F238E27FC236}">
                <a16:creationId xmlns:a16="http://schemas.microsoft.com/office/drawing/2014/main" id="{A685C746-8A85-4588-ABE9-754EA96DC6B0}"/>
              </a:ext>
            </a:extLst>
          </p:cNvPr>
          <p:cNvSpPr>
            <a:spLocks noChangeArrowheads="1"/>
          </p:cNvSpPr>
          <p:nvPr/>
        </p:nvSpPr>
        <p:spPr bwMode="auto">
          <a:xfrm>
            <a:off x="1079500" y="3733800"/>
            <a:ext cx="4673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Clr>
                <a:schemeClr val="hlink"/>
              </a:buClr>
              <a:buSzPct val="65000"/>
              <a:buFont typeface="Wingdings" charset="0"/>
              <a:buChar char="n"/>
              <a:defRPr/>
            </a:pPr>
            <a:endParaRPr lang="en-US" sz="3200">
              <a:effectLst>
                <a:outerShdw blurRad="38100" dist="38100" dir="2700000" algn="tl">
                  <a:srgbClr val="000000"/>
                </a:outerShdw>
              </a:effectLst>
              <a:latin typeface="Comic Sans MS" charset="0"/>
              <a:ea typeface="ＭＳ Ｐゴシック" charset="0"/>
            </a:endParaRPr>
          </a:p>
        </p:txBody>
      </p:sp>
      <p:graphicFrame>
        <p:nvGraphicFramePr>
          <p:cNvPr id="512048" name="Group 48">
            <a:extLst>
              <a:ext uri="{FF2B5EF4-FFF2-40B4-BE49-F238E27FC236}">
                <a16:creationId xmlns:a16="http://schemas.microsoft.com/office/drawing/2014/main" id="{949085F5-35CB-46A3-ADB9-25B5FFD54375}"/>
              </a:ext>
            </a:extLst>
          </p:cNvPr>
          <p:cNvGraphicFramePr>
            <a:graphicFrameLocks noGrp="1"/>
          </p:cNvGraphicFramePr>
          <p:nvPr/>
        </p:nvGraphicFramePr>
        <p:xfrm>
          <a:off x="741363" y="1752601"/>
          <a:ext cx="4267200" cy="3200401"/>
        </p:xfrm>
        <a:graphic>
          <a:graphicData uri="http://schemas.openxmlformats.org/drawingml/2006/table">
            <a:tbl>
              <a:tblPr/>
              <a:tblGrid>
                <a:gridCol w="16256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881062">
                  <a:extLst>
                    <a:ext uri="{9D8B030D-6E8A-4147-A177-3AD203B41FA5}">
                      <a16:colId xmlns:a16="http://schemas.microsoft.com/office/drawing/2014/main" val="20002"/>
                    </a:ext>
                  </a:extLst>
                </a:gridCol>
                <a:gridCol w="744538">
                  <a:extLst>
                    <a:ext uri="{9D8B030D-6E8A-4147-A177-3AD203B41FA5}">
                      <a16:colId xmlns:a16="http://schemas.microsoft.com/office/drawing/2014/main" val="20003"/>
                    </a:ext>
                  </a:extLst>
                </a:gridCol>
              </a:tblGrid>
              <a:tr h="14128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Tissue</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Relative</a:t>
                      </a:r>
                      <a:endParaRPr kumimoji="0" lang="en-US" sz="1600" b="0" i="0" u="none" strike="noStrike" cap="none" normalizeH="0" baseline="0">
                        <a:ln>
                          <a:noFill/>
                        </a:ln>
                        <a:solidFill>
                          <a:srgbClr val="000000"/>
                        </a:solidFill>
                        <a:effectLst/>
                        <a:latin typeface="Comic Sans MS" charset="0"/>
                        <a:ea typeface="ＭＳ Ｐゴシック"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 Density</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T1 [ms]</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mic Sans MS" charset="0"/>
                          <a:ea typeface="ＭＳ Ｐゴシック" charset="0"/>
                          <a:cs typeface="Times New Roman" charset="0"/>
                        </a:rPr>
                        <a:t>T2 [</a:t>
                      </a:r>
                      <a:r>
                        <a:rPr kumimoji="0" lang="en-US" sz="1600" b="1" i="0" u="none" strike="noStrike" cap="none" normalizeH="0" baseline="0" dirty="0" err="1">
                          <a:ln>
                            <a:noFill/>
                          </a:ln>
                          <a:solidFill>
                            <a:srgbClr val="000000"/>
                          </a:solidFill>
                          <a:effectLst/>
                          <a:latin typeface="Comic Sans MS" charset="0"/>
                          <a:ea typeface="ＭＳ Ｐゴシック" charset="0"/>
                          <a:cs typeface="Times New Roman" charset="0"/>
                        </a:rPr>
                        <a:t>ms</a:t>
                      </a:r>
                      <a:r>
                        <a:rPr kumimoji="0" lang="en-US" sz="1600" b="1" i="0" u="none" strike="noStrike" cap="none" normalizeH="0" baseline="0" dirty="0">
                          <a:ln>
                            <a:noFill/>
                          </a:ln>
                          <a:solidFill>
                            <a:srgbClr val="000000"/>
                          </a:solidFill>
                          <a:effectLst/>
                          <a:latin typeface="Comic Sans MS" charset="0"/>
                          <a:ea typeface="ＭＳ Ｐゴシック" charset="0"/>
                          <a:cs typeface="Times New Roman" charset="0"/>
                        </a:rPr>
                        <a:t>]</a:t>
                      </a:r>
                      <a:endParaRPr kumimoji="0" lang="en-US" sz="1600" b="0" i="0" u="none" strike="noStrike" cap="none" normalizeH="0" baseline="0" dirty="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82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White Matter</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0.65</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600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80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2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mic Sans MS" charset="0"/>
                          <a:ea typeface="ＭＳ Ｐゴシック" charset="0"/>
                          <a:cs typeface="Times New Roman" charset="0"/>
                        </a:rPr>
                        <a:t>Grey Matter</a:t>
                      </a:r>
                      <a:endParaRPr kumimoji="0" lang="en-US" sz="1600" b="0" i="0" u="none" strike="noStrike" cap="none" normalizeH="0" baseline="0" dirty="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0.8</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950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100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CSF</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1.0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4500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2200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82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mic Sans MS" charset="0"/>
                          <a:ea typeface="ＭＳ Ｐゴシック" charset="0"/>
                          <a:cs typeface="Times New Roman" charset="0"/>
                        </a:rPr>
                        <a:t>Fat</a:t>
                      </a:r>
                      <a:endParaRPr kumimoji="0" lang="en-US" sz="1600" b="0" i="0" u="none" strike="noStrike" cap="none" normalizeH="0" baseline="0" dirty="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0.9</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mic Sans MS" charset="0"/>
                          <a:ea typeface="ＭＳ Ｐゴシック" charset="0"/>
                          <a:cs typeface="Times New Roman" charset="0"/>
                        </a:rPr>
                        <a:t>250</a:t>
                      </a:r>
                      <a:endParaRPr kumimoji="0" lang="en-US" sz="1600" b="0" i="0" u="none" strike="noStrike" cap="none" normalizeH="0" baseline="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mic Sans MS" charset="0"/>
                          <a:ea typeface="ＭＳ Ｐゴシック" charset="0"/>
                          <a:cs typeface="Times New Roman" charset="0"/>
                        </a:rPr>
                        <a:t>60</a:t>
                      </a:r>
                      <a:endParaRPr kumimoji="0" lang="en-US" sz="1600" b="0" i="0" u="none" strike="noStrike" cap="none" normalizeH="0" baseline="0" dirty="0">
                        <a:ln>
                          <a:noFill/>
                        </a:ln>
                        <a:solidFill>
                          <a:srgbClr val="000000"/>
                        </a:solidFill>
                        <a:effectLst/>
                        <a:latin typeface="Comic Sans MS" charset="0"/>
                        <a:ea typeface="ＭＳ Ｐゴシック" charset="0"/>
                      </a:endParaRPr>
                    </a:p>
                  </a:txBody>
                  <a:tcPr marL="90488" marR="90488" marT="44450" marB="44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
        <p:nvSpPr>
          <p:cNvPr id="512049" name="Text Box 49">
            <a:extLst>
              <a:ext uri="{FF2B5EF4-FFF2-40B4-BE49-F238E27FC236}">
                <a16:creationId xmlns:a16="http://schemas.microsoft.com/office/drawing/2014/main" id="{1E06850C-F59C-4C5B-AAF0-EFA668B23A07}"/>
              </a:ext>
            </a:extLst>
          </p:cNvPr>
          <p:cNvSpPr txBox="1">
            <a:spLocks noChangeArrowheads="1"/>
          </p:cNvSpPr>
          <p:nvPr/>
        </p:nvSpPr>
        <p:spPr bwMode="auto">
          <a:xfrm>
            <a:off x="5631572" y="2809273"/>
            <a:ext cx="3790950" cy="458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2400" dirty="0">
                <a:latin typeface="Comic Sans MS" charset="0"/>
                <a:ea typeface="ＭＳ Ｐゴシック" charset="0"/>
              </a:rPr>
              <a:t>TR = 5150ms,  TE= 114ms</a:t>
            </a:r>
          </a:p>
        </p:txBody>
      </p:sp>
      <p:pic>
        <p:nvPicPr>
          <p:cNvPr id="82980" name="Picture 50" descr="BrainWeb Axial T2 image">
            <a:extLst>
              <a:ext uri="{FF2B5EF4-FFF2-40B4-BE49-F238E27FC236}">
                <a16:creationId xmlns:a16="http://schemas.microsoft.com/office/drawing/2014/main" id="{43FE74A6-5ED1-4F89-8A8F-61B75C1C6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157" y="165193"/>
            <a:ext cx="2562207" cy="253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BFC06BE-5E2D-4CAE-B62B-431D6548797D}"/>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74A8D7EF-F7C6-43B9-90DA-A512D135658A}"/>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A72F85AD-82F9-45FE-B5D4-CB63B49CEAF3}"/>
              </a:ext>
            </a:extLst>
          </p:cNvPr>
          <p:cNvSpPr>
            <a:spLocks noGrp="1"/>
          </p:cNvSpPr>
          <p:nvPr>
            <p:ph type="sldNum" sz="quarter" idx="12"/>
          </p:nvPr>
        </p:nvSpPr>
        <p:spPr/>
        <p:txBody>
          <a:bodyPr/>
          <a:lstStyle/>
          <a:p>
            <a:pPr>
              <a:defRPr/>
            </a:pPr>
            <a:fld id="{F0717801-9C2A-4D39-A345-FFE34DD1CB73}" type="slidenum">
              <a:rPr lang="en-US" altLang="en-US" smtClean="0"/>
              <a:pPr>
                <a:defRPr/>
              </a:pPr>
              <a:t>23</a:t>
            </a:fld>
            <a:endParaRPr lang="en-US" altLang="en-US"/>
          </a:p>
        </p:txBody>
      </p:sp>
      <p:pic>
        <p:nvPicPr>
          <p:cNvPr id="10" name="Content Placeholder 6">
            <a:extLst>
              <a:ext uri="{FF2B5EF4-FFF2-40B4-BE49-F238E27FC236}">
                <a16:creationId xmlns:a16="http://schemas.microsoft.com/office/drawing/2014/main" id="{EACEB2B8-89DD-4243-AA82-A61EE1A14B36}"/>
              </a:ext>
            </a:extLst>
          </p:cNvPr>
          <p:cNvPicPr>
            <a:picLocks noGrp="1" noChangeAspect="1"/>
          </p:cNvPicPr>
          <p:nvPr>
            <p:ph idx="1"/>
          </p:nvPr>
        </p:nvPicPr>
        <p:blipFill>
          <a:blip r:embed="rId3"/>
          <a:stretch>
            <a:fillRect/>
          </a:stretch>
        </p:blipFill>
        <p:spPr>
          <a:xfrm>
            <a:off x="5263888" y="3458120"/>
            <a:ext cx="4699603" cy="26223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1288ECBB-1C65-478E-99C2-5467838ABABA}"/>
              </a:ext>
            </a:extLst>
          </p:cNvPr>
          <p:cNvSpPr>
            <a:spLocks noChangeArrowheads="1"/>
          </p:cNvSpPr>
          <p:nvPr/>
        </p:nvSpPr>
        <p:spPr bwMode="auto">
          <a:xfrm>
            <a:off x="952501" y="169864"/>
            <a:ext cx="73755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nSpc>
                <a:spcPct val="90000"/>
              </a:lnSpc>
            </a:pPr>
            <a:r>
              <a:rPr lang="en-US" altLang="en-US" sz="2800">
                <a:latin typeface="Arial" panose="020B0604020202020204" pitchFamily="34" charset="0"/>
                <a:cs typeface="Arial" panose="020B0604020202020204" pitchFamily="34" charset="0"/>
              </a:rPr>
              <a:t>Image contrast summary for Proton Density, T2-weighted, and T1 weighted image.</a:t>
            </a:r>
          </a:p>
        </p:txBody>
      </p:sp>
      <p:pic>
        <p:nvPicPr>
          <p:cNvPr id="84994" name="Picture 3" descr="PD T1 T2 image figure">
            <a:extLst>
              <a:ext uri="{FF2B5EF4-FFF2-40B4-BE49-F238E27FC236}">
                <a16:creationId xmlns:a16="http://schemas.microsoft.com/office/drawing/2014/main" id="{B90A4472-C5A3-43B9-B63C-C67263B4B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11" y="1230920"/>
            <a:ext cx="4254378" cy="503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31609EF-909E-40C1-995C-3D4AD9FD6E7E}"/>
              </a:ext>
            </a:extLst>
          </p:cNvPr>
          <p:cNvSpPr>
            <a:spLocks noGrp="1"/>
          </p:cNvSpPr>
          <p:nvPr>
            <p:ph type="dt" sz="half" idx="10"/>
          </p:nvPr>
        </p:nvSpPr>
        <p:spPr/>
        <p:txBody>
          <a:bodyPr/>
          <a:lstStyle/>
          <a:p>
            <a:pPr>
              <a:defRPr/>
            </a:pPr>
            <a:r>
              <a:rPr lang="en-US" altLang="en-US"/>
              <a:t>BME2104 -《生物医学影像技术》</a:t>
            </a:r>
          </a:p>
        </p:txBody>
      </p:sp>
      <p:sp>
        <p:nvSpPr>
          <p:cNvPr id="4" name="Slide Number Placeholder 3">
            <a:extLst>
              <a:ext uri="{FF2B5EF4-FFF2-40B4-BE49-F238E27FC236}">
                <a16:creationId xmlns:a16="http://schemas.microsoft.com/office/drawing/2014/main" id="{45A99BBA-9D1E-48FA-B8FB-09D1AA8A6BFB}"/>
              </a:ext>
            </a:extLst>
          </p:cNvPr>
          <p:cNvSpPr>
            <a:spLocks noGrp="1"/>
          </p:cNvSpPr>
          <p:nvPr>
            <p:ph type="sldNum" sz="quarter" idx="12"/>
          </p:nvPr>
        </p:nvSpPr>
        <p:spPr/>
        <p:txBody>
          <a:bodyPr/>
          <a:lstStyle/>
          <a:p>
            <a:pPr>
              <a:defRPr/>
            </a:pPr>
            <a:fld id="{F0717801-9C2A-4D39-A345-FFE34DD1CB73}" type="slidenum">
              <a:rPr lang="en-US" altLang="en-US" smtClean="0"/>
              <a:pPr>
                <a:defRPr/>
              </a:pPr>
              <a:t>24</a:t>
            </a:fld>
            <a:endParaRPr lang="en-US" altLang="en-US"/>
          </a:p>
        </p:txBody>
      </p:sp>
      <p:sp>
        <p:nvSpPr>
          <p:cNvPr id="5" name="Footer Placeholder 4">
            <a:extLst>
              <a:ext uri="{FF2B5EF4-FFF2-40B4-BE49-F238E27FC236}">
                <a16:creationId xmlns:a16="http://schemas.microsoft.com/office/drawing/2014/main" id="{492BA603-42DD-4F2D-8F01-59F27B8CCB1C}"/>
              </a:ext>
            </a:extLst>
          </p:cNvPr>
          <p:cNvSpPr>
            <a:spLocks noGrp="1"/>
          </p:cNvSpPr>
          <p:nvPr>
            <p:ph type="ftr" sz="quarter" idx="11"/>
          </p:nvPr>
        </p:nvSpPr>
        <p:spPr/>
        <p:txBody>
          <a:bodyPr/>
          <a:lstStyle/>
          <a:p>
            <a:pPr>
              <a:defRPr/>
            </a:pPr>
            <a:r>
              <a:rPr lang="en-US"/>
              <a:t>L21:  MRI Signal and Image Formation</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D80D-5B40-4501-9327-93122B0406CA}"/>
              </a:ext>
            </a:extLst>
          </p:cNvPr>
          <p:cNvSpPr>
            <a:spLocks noGrp="1"/>
          </p:cNvSpPr>
          <p:nvPr>
            <p:ph type="title"/>
          </p:nvPr>
        </p:nvSpPr>
        <p:spPr>
          <a:xfrm>
            <a:off x="665052" y="862883"/>
            <a:ext cx="9258300" cy="1143000"/>
          </a:xfrm>
        </p:spPr>
        <p:txBody>
          <a:bodyPr/>
          <a:lstStyle/>
          <a:p>
            <a:r>
              <a:rPr lang="en-US" dirty="0"/>
              <a:t>Reference: Relaxation time at 1.5T</a:t>
            </a:r>
          </a:p>
        </p:txBody>
      </p:sp>
      <p:graphicFrame>
        <p:nvGraphicFramePr>
          <p:cNvPr id="7" name="Content Placeholder 6">
            <a:extLst>
              <a:ext uri="{FF2B5EF4-FFF2-40B4-BE49-F238E27FC236}">
                <a16:creationId xmlns:a16="http://schemas.microsoft.com/office/drawing/2014/main" id="{4B654F28-BEE3-4B28-B91C-E3B1AF3B0909}"/>
              </a:ext>
            </a:extLst>
          </p:cNvPr>
          <p:cNvGraphicFramePr>
            <a:graphicFrameLocks noGrp="1"/>
          </p:cNvGraphicFramePr>
          <p:nvPr>
            <p:ph idx="1"/>
            <p:extLst>
              <p:ext uri="{D42A27DB-BD31-4B8C-83A1-F6EECF244321}">
                <p14:modId xmlns:p14="http://schemas.microsoft.com/office/powerpoint/2010/main" val="4161872759"/>
              </p:ext>
            </p:extLst>
          </p:nvPr>
        </p:nvGraphicFramePr>
        <p:xfrm>
          <a:off x="2248143" y="2561763"/>
          <a:ext cx="6092118" cy="2560320"/>
        </p:xfrm>
        <a:graphic>
          <a:graphicData uri="http://schemas.openxmlformats.org/drawingml/2006/table">
            <a:tbl>
              <a:tblPr/>
              <a:tblGrid>
                <a:gridCol w="2030706">
                  <a:extLst>
                    <a:ext uri="{9D8B030D-6E8A-4147-A177-3AD203B41FA5}">
                      <a16:colId xmlns:a16="http://schemas.microsoft.com/office/drawing/2014/main" val="350706283"/>
                    </a:ext>
                  </a:extLst>
                </a:gridCol>
                <a:gridCol w="2030706">
                  <a:extLst>
                    <a:ext uri="{9D8B030D-6E8A-4147-A177-3AD203B41FA5}">
                      <a16:colId xmlns:a16="http://schemas.microsoft.com/office/drawing/2014/main" val="1689813565"/>
                    </a:ext>
                  </a:extLst>
                </a:gridCol>
                <a:gridCol w="2030706">
                  <a:extLst>
                    <a:ext uri="{9D8B030D-6E8A-4147-A177-3AD203B41FA5}">
                      <a16:colId xmlns:a16="http://schemas.microsoft.com/office/drawing/2014/main" val="4244814042"/>
                    </a:ext>
                  </a:extLst>
                </a:gridCol>
              </a:tblGrid>
              <a:tr h="0">
                <a:tc>
                  <a:txBody>
                    <a:bodyPr/>
                    <a:lstStyle/>
                    <a:p>
                      <a:r>
                        <a:rPr lang="en-US">
                          <a:effectLst/>
                        </a:rPr>
                        <a:t> </a:t>
                      </a:r>
                    </a:p>
                  </a:txBody>
                  <a:tcPr anchor="ctr">
                    <a:lnL>
                      <a:noFill/>
                    </a:lnL>
                    <a:lnR>
                      <a:noFill/>
                    </a:lnR>
                    <a:lnT>
                      <a:noFill/>
                    </a:lnT>
                    <a:lnB>
                      <a:noFill/>
                    </a:lnB>
                    <a:solidFill>
                      <a:srgbClr val="FFFFFF"/>
                    </a:solidFill>
                  </a:tcPr>
                </a:tc>
                <a:tc>
                  <a:txBody>
                    <a:bodyPr/>
                    <a:lstStyle/>
                    <a:p>
                      <a:r>
                        <a:rPr lang="en-US" b="1">
                          <a:effectLst/>
                        </a:rPr>
                        <a:t>T1 (ms)</a:t>
                      </a:r>
                      <a:endParaRPr lang="en-US">
                        <a:effectLst/>
                      </a:endParaRPr>
                    </a:p>
                  </a:txBody>
                  <a:tcPr anchor="ctr">
                    <a:lnL>
                      <a:noFill/>
                    </a:lnL>
                    <a:lnR>
                      <a:noFill/>
                    </a:lnR>
                    <a:lnT>
                      <a:noFill/>
                    </a:lnT>
                    <a:lnB>
                      <a:noFill/>
                    </a:lnB>
                    <a:solidFill>
                      <a:srgbClr val="FFFFFF"/>
                    </a:solidFill>
                  </a:tcPr>
                </a:tc>
                <a:tc>
                  <a:txBody>
                    <a:bodyPr/>
                    <a:lstStyle/>
                    <a:p>
                      <a:r>
                        <a:rPr lang="en-US" b="1">
                          <a:effectLst/>
                        </a:rPr>
                        <a:t>T2 (ms)</a:t>
                      </a:r>
                      <a:endParaRPr lang="en-US">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125464992"/>
                  </a:ext>
                </a:extLst>
              </a:tr>
              <a:tr h="0">
                <a:tc>
                  <a:txBody>
                    <a:bodyPr/>
                    <a:lstStyle/>
                    <a:p>
                      <a:r>
                        <a:rPr lang="en-US" b="1">
                          <a:effectLst/>
                        </a:rPr>
                        <a:t>Water</a:t>
                      </a:r>
                      <a:endParaRPr lang="en-US">
                        <a:effectLst/>
                      </a:endParaRPr>
                    </a:p>
                  </a:txBody>
                  <a:tcPr anchor="ctr">
                    <a:lnL>
                      <a:noFill/>
                    </a:lnL>
                    <a:lnR>
                      <a:noFill/>
                    </a:lnR>
                    <a:lnT>
                      <a:noFill/>
                    </a:lnT>
                    <a:lnB>
                      <a:noFill/>
                    </a:lnB>
                    <a:solidFill>
                      <a:srgbClr val="FFFFFF"/>
                    </a:solidFill>
                  </a:tcPr>
                </a:tc>
                <a:tc>
                  <a:txBody>
                    <a:bodyPr/>
                    <a:lstStyle/>
                    <a:p>
                      <a:r>
                        <a:rPr lang="en-US">
                          <a:effectLst/>
                        </a:rPr>
                        <a:t>3000</a:t>
                      </a:r>
                    </a:p>
                  </a:txBody>
                  <a:tcPr anchor="ctr">
                    <a:lnL>
                      <a:noFill/>
                    </a:lnL>
                    <a:lnR>
                      <a:noFill/>
                    </a:lnR>
                    <a:lnT>
                      <a:noFill/>
                    </a:lnT>
                    <a:lnB>
                      <a:noFill/>
                    </a:lnB>
                    <a:solidFill>
                      <a:srgbClr val="FFFFFF"/>
                    </a:solidFill>
                  </a:tcPr>
                </a:tc>
                <a:tc>
                  <a:txBody>
                    <a:bodyPr/>
                    <a:lstStyle/>
                    <a:p>
                      <a:r>
                        <a:rPr lang="en-US">
                          <a:effectLst/>
                        </a:rPr>
                        <a:t>3000</a:t>
                      </a:r>
                    </a:p>
                  </a:txBody>
                  <a:tcPr anchor="ctr">
                    <a:lnL>
                      <a:noFill/>
                    </a:lnL>
                    <a:lnR>
                      <a:noFill/>
                    </a:lnR>
                    <a:lnT>
                      <a:noFill/>
                    </a:lnT>
                    <a:lnB>
                      <a:noFill/>
                    </a:lnB>
                    <a:solidFill>
                      <a:srgbClr val="FFFFFF"/>
                    </a:solidFill>
                  </a:tcPr>
                </a:tc>
                <a:extLst>
                  <a:ext uri="{0D108BD9-81ED-4DB2-BD59-A6C34878D82A}">
                    <a16:rowId xmlns:a16="http://schemas.microsoft.com/office/drawing/2014/main" val="1717834292"/>
                  </a:ext>
                </a:extLst>
              </a:tr>
              <a:tr h="0">
                <a:tc>
                  <a:txBody>
                    <a:bodyPr/>
                    <a:lstStyle/>
                    <a:p>
                      <a:r>
                        <a:rPr lang="en-US" b="1" dirty="0">
                          <a:effectLst/>
                        </a:rPr>
                        <a:t>Gray matter</a:t>
                      </a:r>
                      <a:endParaRPr lang="en-US" dirty="0">
                        <a:effectLst/>
                      </a:endParaRPr>
                    </a:p>
                  </a:txBody>
                  <a:tcPr anchor="ctr">
                    <a:lnL>
                      <a:noFill/>
                    </a:lnL>
                    <a:lnR>
                      <a:noFill/>
                    </a:lnR>
                    <a:lnT>
                      <a:noFill/>
                    </a:lnT>
                    <a:lnB>
                      <a:noFill/>
                    </a:lnB>
                    <a:solidFill>
                      <a:srgbClr val="FFFFFF"/>
                    </a:solidFill>
                  </a:tcPr>
                </a:tc>
                <a:tc>
                  <a:txBody>
                    <a:bodyPr/>
                    <a:lstStyle/>
                    <a:p>
                      <a:r>
                        <a:rPr lang="en-US">
                          <a:effectLst/>
                        </a:rPr>
                        <a:t>810</a:t>
                      </a:r>
                    </a:p>
                  </a:txBody>
                  <a:tcPr anchor="ctr">
                    <a:lnL>
                      <a:noFill/>
                    </a:lnL>
                    <a:lnR>
                      <a:noFill/>
                    </a:lnR>
                    <a:lnT>
                      <a:noFill/>
                    </a:lnT>
                    <a:lnB>
                      <a:noFill/>
                    </a:lnB>
                    <a:solidFill>
                      <a:srgbClr val="FFFFFF"/>
                    </a:solidFill>
                  </a:tcPr>
                </a:tc>
                <a:tc>
                  <a:txBody>
                    <a:bodyPr/>
                    <a:lstStyle/>
                    <a:p>
                      <a:r>
                        <a:rPr lang="en-US">
                          <a:effectLst/>
                        </a:rPr>
                        <a:t>100</a:t>
                      </a:r>
                    </a:p>
                  </a:txBody>
                  <a:tcPr anchor="ctr">
                    <a:lnL>
                      <a:noFill/>
                    </a:lnL>
                    <a:lnR>
                      <a:noFill/>
                    </a:lnR>
                    <a:lnT>
                      <a:noFill/>
                    </a:lnT>
                    <a:lnB>
                      <a:noFill/>
                    </a:lnB>
                    <a:solidFill>
                      <a:srgbClr val="FFFFFF"/>
                    </a:solidFill>
                  </a:tcPr>
                </a:tc>
                <a:extLst>
                  <a:ext uri="{0D108BD9-81ED-4DB2-BD59-A6C34878D82A}">
                    <a16:rowId xmlns:a16="http://schemas.microsoft.com/office/drawing/2014/main" val="2483746976"/>
                  </a:ext>
                </a:extLst>
              </a:tr>
              <a:tr h="0">
                <a:tc>
                  <a:txBody>
                    <a:bodyPr/>
                    <a:lstStyle/>
                    <a:p>
                      <a:r>
                        <a:rPr lang="en-US" b="1">
                          <a:effectLst/>
                        </a:rPr>
                        <a:t>White matter</a:t>
                      </a:r>
                      <a:endParaRPr lang="en-US">
                        <a:effectLst/>
                      </a:endParaRPr>
                    </a:p>
                  </a:txBody>
                  <a:tcPr anchor="ctr">
                    <a:lnL>
                      <a:noFill/>
                    </a:lnL>
                    <a:lnR>
                      <a:noFill/>
                    </a:lnR>
                    <a:lnT>
                      <a:noFill/>
                    </a:lnT>
                    <a:lnB>
                      <a:noFill/>
                    </a:lnB>
                    <a:solidFill>
                      <a:srgbClr val="FFFFFF"/>
                    </a:solidFill>
                  </a:tcPr>
                </a:tc>
                <a:tc>
                  <a:txBody>
                    <a:bodyPr/>
                    <a:lstStyle/>
                    <a:p>
                      <a:r>
                        <a:rPr lang="en-US">
                          <a:effectLst/>
                        </a:rPr>
                        <a:t>680</a:t>
                      </a:r>
                    </a:p>
                  </a:txBody>
                  <a:tcPr anchor="ctr">
                    <a:lnL>
                      <a:noFill/>
                    </a:lnL>
                    <a:lnR>
                      <a:noFill/>
                    </a:lnR>
                    <a:lnT>
                      <a:noFill/>
                    </a:lnT>
                    <a:lnB>
                      <a:noFill/>
                    </a:lnB>
                    <a:solidFill>
                      <a:srgbClr val="FFFFFF"/>
                    </a:solidFill>
                  </a:tcPr>
                </a:tc>
                <a:tc>
                  <a:txBody>
                    <a:bodyPr/>
                    <a:lstStyle/>
                    <a:p>
                      <a:r>
                        <a:rPr lang="en-US">
                          <a:effectLst/>
                        </a:rPr>
                        <a:t>90</a:t>
                      </a:r>
                    </a:p>
                  </a:txBody>
                  <a:tcPr anchor="ctr">
                    <a:lnL>
                      <a:noFill/>
                    </a:lnL>
                    <a:lnR>
                      <a:noFill/>
                    </a:lnR>
                    <a:lnT>
                      <a:noFill/>
                    </a:lnT>
                    <a:lnB>
                      <a:noFill/>
                    </a:lnB>
                    <a:solidFill>
                      <a:srgbClr val="FFFFFF"/>
                    </a:solidFill>
                  </a:tcPr>
                </a:tc>
                <a:extLst>
                  <a:ext uri="{0D108BD9-81ED-4DB2-BD59-A6C34878D82A}">
                    <a16:rowId xmlns:a16="http://schemas.microsoft.com/office/drawing/2014/main" val="3915750068"/>
                  </a:ext>
                </a:extLst>
              </a:tr>
              <a:tr h="0">
                <a:tc>
                  <a:txBody>
                    <a:bodyPr/>
                    <a:lstStyle/>
                    <a:p>
                      <a:r>
                        <a:rPr lang="en-US" b="1">
                          <a:effectLst/>
                        </a:rPr>
                        <a:t>Liver</a:t>
                      </a:r>
                      <a:endParaRPr lang="en-US">
                        <a:effectLst/>
                      </a:endParaRPr>
                    </a:p>
                  </a:txBody>
                  <a:tcPr anchor="ctr">
                    <a:lnL>
                      <a:noFill/>
                    </a:lnL>
                    <a:lnR>
                      <a:noFill/>
                    </a:lnR>
                    <a:lnT>
                      <a:noFill/>
                    </a:lnT>
                    <a:lnB>
                      <a:noFill/>
                    </a:lnB>
                    <a:solidFill>
                      <a:srgbClr val="FFFFFF"/>
                    </a:solidFill>
                  </a:tcPr>
                </a:tc>
                <a:tc>
                  <a:txBody>
                    <a:bodyPr/>
                    <a:lstStyle/>
                    <a:p>
                      <a:r>
                        <a:rPr lang="en-US">
                          <a:effectLst/>
                        </a:rPr>
                        <a:t>420</a:t>
                      </a:r>
                    </a:p>
                  </a:txBody>
                  <a:tcPr anchor="ctr">
                    <a:lnL>
                      <a:noFill/>
                    </a:lnL>
                    <a:lnR>
                      <a:noFill/>
                    </a:lnR>
                    <a:lnT>
                      <a:noFill/>
                    </a:lnT>
                    <a:lnB>
                      <a:noFill/>
                    </a:lnB>
                    <a:solidFill>
                      <a:srgbClr val="FFFFFF"/>
                    </a:solidFill>
                  </a:tcPr>
                </a:tc>
                <a:tc>
                  <a:txBody>
                    <a:bodyPr/>
                    <a:lstStyle/>
                    <a:p>
                      <a:r>
                        <a:rPr lang="en-US">
                          <a:effectLst/>
                        </a:rPr>
                        <a:t>45</a:t>
                      </a:r>
                    </a:p>
                  </a:txBody>
                  <a:tcPr anchor="ctr">
                    <a:lnL>
                      <a:noFill/>
                    </a:lnL>
                    <a:lnR>
                      <a:noFill/>
                    </a:lnR>
                    <a:lnT>
                      <a:noFill/>
                    </a:lnT>
                    <a:lnB>
                      <a:noFill/>
                    </a:lnB>
                    <a:solidFill>
                      <a:srgbClr val="FFFFFF"/>
                    </a:solidFill>
                  </a:tcPr>
                </a:tc>
                <a:extLst>
                  <a:ext uri="{0D108BD9-81ED-4DB2-BD59-A6C34878D82A}">
                    <a16:rowId xmlns:a16="http://schemas.microsoft.com/office/drawing/2014/main" val="2535405281"/>
                  </a:ext>
                </a:extLst>
              </a:tr>
              <a:tr h="0">
                <a:tc>
                  <a:txBody>
                    <a:bodyPr/>
                    <a:lstStyle/>
                    <a:p>
                      <a:r>
                        <a:rPr lang="en-US" b="1">
                          <a:effectLst/>
                        </a:rPr>
                        <a:t>Fat</a:t>
                      </a:r>
                      <a:endParaRPr lang="en-US">
                        <a:effectLst/>
                      </a:endParaRPr>
                    </a:p>
                  </a:txBody>
                  <a:tcPr anchor="ctr">
                    <a:lnL>
                      <a:noFill/>
                    </a:lnL>
                    <a:lnR>
                      <a:noFill/>
                    </a:lnR>
                    <a:lnT>
                      <a:noFill/>
                    </a:lnT>
                    <a:lnB>
                      <a:noFill/>
                    </a:lnB>
                    <a:solidFill>
                      <a:srgbClr val="FFFFFF"/>
                    </a:solidFill>
                  </a:tcPr>
                </a:tc>
                <a:tc>
                  <a:txBody>
                    <a:bodyPr/>
                    <a:lstStyle/>
                    <a:p>
                      <a:r>
                        <a:rPr lang="en-US">
                          <a:effectLst/>
                        </a:rPr>
                        <a:t>240</a:t>
                      </a:r>
                    </a:p>
                  </a:txBody>
                  <a:tcPr anchor="ctr">
                    <a:lnL>
                      <a:noFill/>
                    </a:lnL>
                    <a:lnR>
                      <a:noFill/>
                    </a:lnR>
                    <a:lnT>
                      <a:noFill/>
                    </a:lnT>
                    <a:lnB>
                      <a:noFill/>
                    </a:lnB>
                    <a:solidFill>
                      <a:srgbClr val="FFFFFF"/>
                    </a:solidFill>
                  </a:tcPr>
                </a:tc>
                <a:tc>
                  <a:txBody>
                    <a:bodyPr/>
                    <a:lstStyle/>
                    <a:p>
                      <a:r>
                        <a:rPr lang="en-US">
                          <a:effectLst/>
                        </a:rPr>
                        <a:t>85</a:t>
                      </a:r>
                    </a:p>
                  </a:txBody>
                  <a:tcPr anchor="ctr">
                    <a:lnL>
                      <a:noFill/>
                    </a:lnL>
                    <a:lnR>
                      <a:noFill/>
                    </a:lnR>
                    <a:lnT>
                      <a:noFill/>
                    </a:lnT>
                    <a:lnB>
                      <a:noFill/>
                    </a:lnB>
                    <a:solidFill>
                      <a:srgbClr val="FFFFFF"/>
                    </a:solidFill>
                  </a:tcPr>
                </a:tc>
                <a:extLst>
                  <a:ext uri="{0D108BD9-81ED-4DB2-BD59-A6C34878D82A}">
                    <a16:rowId xmlns:a16="http://schemas.microsoft.com/office/drawing/2014/main" val="2882498101"/>
                  </a:ext>
                </a:extLst>
              </a:tr>
              <a:tr h="0">
                <a:tc>
                  <a:txBody>
                    <a:bodyPr/>
                    <a:lstStyle/>
                    <a:p>
                      <a:r>
                        <a:rPr lang="en-US" b="1" dirty="0">
                          <a:solidFill>
                            <a:srgbClr val="FF0000"/>
                          </a:solidFill>
                          <a:effectLst/>
                        </a:rPr>
                        <a:t>Gadolinium</a:t>
                      </a:r>
                      <a:endParaRPr lang="en-US" dirty="0">
                        <a:solidFill>
                          <a:srgbClr val="FF0000"/>
                        </a:solidFill>
                        <a:effectLst/>
                      </a:endParaRPr>
                    </a:p>
                  </a:txBody>
                  <a:tcPr anchor="ctr">
                    <a:lnL>
                      <a:noFill/>
                    </a:lnL>
                    <a:lnR>
                      <a:noFill/>
                    </a:lnR>
                    <a:lnT>
                      <a:noFill/>
                    </a:lnT>
                    <a:lnB>
                      <a:noFill/>
                    </a:lnB>
                    <a:solidFill>
                      <a:srgbClr val="FFFFFF"/>
                    </a:solidFill>
                  </a:tcPr>
                </a:tc>
                <a:tc>
                  <a:txBody>
                    <a:bodyPr/>
                    <a:lstStyle/>
                    <a:p>
                      <a:r>
                        <a:rPr lang="en-US">
                          <a:solidFill>
                            <a:srgbClr val="FF0000"/>
                          </a:solidFill>
                          <a:effectLst/>
                        </a:rPr>
                        <a:t>Reduces T1</a:t>
                      </a:r>
                    </a:p>
                  </a:txBody>
                  <a:tcPr anchor="ctr">
                    <a:lnL>
                      <a:noFill/>
                    </a:lnL>
                    <a:lnR>
                      <a:noFill/>
                    </a:lnR>
                    <a:lnT>
                      <a:noFill/>
                    </a:lnT>
                    <a:lnB>
                      <a:noFill/>
                    </a:lnB>
                    <a:solidFill>
                      <a:srgbClr val="FFFFFF"/>
                    </a:solidFill>
                  </a:tcPr>
                </a:tc>
                <a:tc>
                  <a:txBody>
                    <a:bodyPr/>
                    <a:lstStyle/>
                    <a:p>
                      <a:r>
                        <a:rPr lang="en-US" dirty="0">
                          <a:solidFill>
                            <a:srgbClr val="FF0000"/>
                          </a:solidFill>
                          <a:effectLst/>
                        </a:rPr>
                        <a:t>Reduces T2</a:t>
                      </a:r>
                    </a:p>
                  </a:txBody>
                  <a:tcPr anchor="ctr">
                    <a:lnL>
                      <a:noFill/>
                    </a:lnL>
                    <a:lnR>
                      <a:noFill/>
                    </a:lnR>
                    <a:lnT>
                      <a:noFill/>
                    </a:lnT>
                    <a:lnB>
                      <a:noFill/>
                    </a:lnB>
                    <a:solidFill>
                      <a:srgbClr val="FFFFFF"/>
                    </a:solidFill>
                  </a:tcPr>
                </a:tc>
                <a:extLst>
                  <a:ext uri="{0D108BD9-81ED-4DB2-BD59-A6C34878D82A}">
                    <a16:rowId xmlns:a16="http://schemas.microsoft.com/office/drawing/2014/main" val="1415054602"/>
                  </a:ext>
                </a:extLst>
              </a:tr>
            </a:tbl>
          </a:graphicData>
        </a:graphic>
      </p:graphicFrame>
      <p:sp>
        <p:nvSpPr>
          <p:cNvPr id="4" name="Date Placeholder 3">
            <a:extLst>
              <a:ext uri="{FF2B5EF4-FFF2-40B4-BE49-F238E27FC236}">
                <a16:creationId xmlns:a16="http://schemas.microsoft.com/office/drawing/2014/main" id="{7B3948ED-28BA-4F0D-A855-1D2631A40836}"/>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2DA03B7B-0F8C-4227-85FF-76654E6392D7}"/>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82527BBE-AA91-4C8D-B3CC-F199F447C4E1}"/>
              </a:ext>
            </a:extLst>
          </p:cNvPr>
          <p:cNvSpPr>
            <a:spLocks noGrp="1"/>
          </p:cNvSpPr>
          <p:nvPr>
            <p:ph type="sldNum" sz="quarter" idx="12"/>
          </p:nvPr>
        </p:nvSpPr>
        <p:spPr/>
        <p:txBody>
          <a:bodyPr/>
          <a:lstStyle/>
          <a:p>
            <a:pPr>
              <a:defRPr/>
            </a:pPr>
            <a:fld id="{F0717801-9C2A-4D39-A345-FFE34DD1CB73}" type="slidenum">
              <a:rPr lang="en-US" altLang="en-US" smtClean="0"/>
              <a:pPr>
                <a:defRPr/>
              </a:pPr>
              <a:t>25</a:t>
            </a:fld>
            <a:endParaRPr lang="en-US" altLang="en-US"/>
          </a:p>
        </p:txBody>
      </p:sp>
      <p:sp>
        <p:nvSpPr>
          <p:cNvPr id="8" name="Rectangle 1">
            <a:extLst>
              <a:ext uri="{FF2B5EF4-FFF2-40B4-BE49-F238E27FC236}">
                <a16:creationId xmlns:a16="http://schemas.microsoft.com/office/drawing/2014/main" id="{4A263D1F-044B-4DE7-AF78-1BFB47C91019}"/>
              </a:ext>
            </a:extLst>
          </p:cNvPr>
          <p:cNvSpPr>
            <a:spLocks noChangeArrowheads="1"/>
          </p:cNvSpPr>
          <p:nvPr/>
        </p:nvSpPr>
        <p:spPr bwMode="auto">
          <a:xfrm>
            <a:off x="0" y="-161582"/>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268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BDCE480F-7F81-49AE-96E5-05A73CB352C2}"/>
              </a:ext>
            </a:extLst>
          </p:cNvPr>
          <p:cNvSpPr>
            <a:spLocks noGrp="1" noChangeArrowheads="1"/>
          </p:cNvSpPr>
          <p:nvPr>
            <p:ph type="title"/>
          </p:nvPr>
        </p:nvSpPr>
        <p:spPr/>
        <p:txBody>
          <a:bodyPr/>
          <a:lstStyle/>
          <a:p>
            <a:pPr algn="l" eaLnBrk="1" hangingPunct="1"/>
            <a:r>
              <a:rPr lang="en-US" altLang="en-US" sz="3200" b="1" dirty="0"/>
              <a:t>Two fundamental questions about MRI. </a:t>
            </a:r>
          </a:p>
        </p:txBody>
      </p:sp>
      <p:sp>
        <p:nvSpPr>
          <p:cNvPr id="24578" name="Rectangle 3">
            <a:extLst>
              <a:ext uri="{FF2B5EF4-FFF2-40B4-BE49-F238E27FC236}">
                <a16:creationId xmlns:a16="http://schemas.microsoft.com/office/drawing/2014/main" id="{88AD20B2-F986-4234-B145-BF043F5E111E}"/>
              </a:ext>
            </a:extLst>
          </p:cNvPr>
          <p:cNvSpPr>
            <a:spLocks noGrp="1" noChangeArrowheads="1"/>
          </p:cNvSpPr>
          <p:nvPr>
            <p:ph type="body" idx="1"/>
          </p:nvPr>
        </p:nvSpPr>
        <p:spPr>
          <a:xfrm>
            <a:off x="1003300" y="1517650"/>
            <a:ext cx="8229600" cy="4114800"/>
          </a:xfrm>
        </p:spPr>
        <p:txBody>
          <a:bodyPr/>
          <a:lstStyle/>
          <a:p>
            <a:pPr marL="609600" indent="-609600" eaLnBrk="1" hangingPunct="1">
              <a:lnSpc>
                <a:spcPct val="90000"/>
              </a:lnSpc>
              <a:buNone/>
            </a:pPr>
            <a:r>
              <a:rPr lang="en-US" altLang="en-US" sz="2000" dirty="0"/>
              <a:t>1) What determines the </a:t>
            </a:r>
            <a:r>
              <a:rPr lang="en-US" altLang="en-US" sz="2000" b="1" dirty="0"/>
              <a:t>contrast</a:t>
            </a:r>
            <a:r>
              <a:rPr lang="en-US" altLang="en-US" sz="2000" dirty="0"/>
              <a:t> in an MRI image. In other words, how does the pulse sequence change the signal intensity of an individual pixel?</a:t>
            </a:r>
          </a:p>
          <a:p>
            <a:pPr marL="609600" indent="-609600" eaLnBrk="1" hangingPunct="1">
              <a:lnSpc>
                <a:spcPct val="90000"/>
              </a:lnSpc>
              <a:buFont typeface="Wingdings" panose="05000000000000000000" pitchFamily="2" charset="2"/>
              <a:buAutoNum type="arabicParenR"/>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endParaRPr lang="en-US" altLang="en-US" sz="2000" dirty="0"/>
          </a:p>
          <a:p>
            <a:pPr marL="609600" indent="-609600" eaLnBrk="1" hangingPunct="1">
              <a:lnSpc>
                <a:spcPct val="90000"/>
              </a:lnSpc>
              <a:buNone/>
            </a:pPr>
            <a:r>
              <a:rPr lang="en-US" altLang="en-US" sz="2000" dirty="0">
                <a:solidFill>
                  <a:srgbClr val="FF0000"/>
                </a:solidFill>
              </a:rPr>
              <a:t>2) How is the signal intensity of a single pixel assigned to a particular </a:t>
            </a:r>
            <a:r>
              <a:rPr lang="en-US" altLang="en-US" sz="2000" b="1" dirty="0">
                <a:solidFill>
                  <a:srgbClr val="FF0000"/>
                </a:solidFill>
              </a:rPr>
              <a:t>pixel location (i.e. spatial resolution) </a:t>
            </a:r>
            <a:r>
              <a:rPr lang="en-US" altLang="en-US" sz="2000" dirty="0">
                <a:solidFill>
                  <a:srgbClr val="FF0000"/>
                </a:solidFill>
              </a:rPr>
              <a:t>in an MRI image?</a:t>
            </a:r>
          </a:p>
        </p:txBody>
      </p:sp>
      <p:grpSp>
        <p:nvGrpSpPr>
          <p:cNvPr id="24579" name="Group 4">
            <a:extLst>
              <a:ext uri="{FF2B5EF4-FFF2-40B4-BE49-F238E27FC236}">
                <a16:creationId xmlns:a16="http://schemas.microsoft.com/office/drawing/2014/main" id="{753CAF27-5A63-4392-A106-AD82A107F672}"/>
              </a:ext>
            </a:extLst>
          </p:cNvPr>
          <p:cNvGrpSpPr>
            <a:grpSpLocks/>
          </p:cNvGrpSpPr>
          <p:nvPr/>
        </p:nvGrpSpPr>
        <p:grpSpPr bwMode="auto">
          <a:xfrm>
            <a:off x="2332039" y="2678113"/>
            <a:ext cx="5768975" cy="1408112"/>
            <a:chOff x="1895" y="1539"/>
            <a:chExt cx="3634" cy="887"/>
          </a:xfrm>
        </p:grpSpPr>
        <p:grpSp>
          <p:nvGrpSpPr>
            <p:cNvPr id="24583" name="Group 5">
              <a:extLst>
                <a:ext uri="{FF2B5EF4-FFF2-40B4-BE49-F238E27FC236}">
                  <a16:creationId xmlns:a16="http://schemas.microsoft.com/office/drawing/2014/main" id="{DA6E63A5-D7BB-4FF1-A553-F70F4F65ECAB}"/>
                </a:ext>
              </a:extLst>
            </p:cNvPr>
            <p:cNvGrpSpPr>
              <a:grpSpLocks/>
            </p:cNvGrpSpPr>
            <p:nvPr/>
          </p:nvGrpSpPr>
          <p:grpSpPr bwMode="auto">
            <a:xfrm>
              <a:off x="1895" y="1539"/>
              <a:ext cx="1152" cy="886"/>
              <a:chOff x="1536" y="2592"/>
              <a:chExt cx="1248" cy="960"/>
            </a:xfrm>
          </p:grpSpPr>
          <p:sp>
            <p:nvSpPr>
              <p:cNvPr id="24590" name="Rectangle 6">
                <a:extLst>
                  <a:ext uri="{FF2B5EF4-FFF2-40B4-BE49-F238E27FC236}">
                    <a16:creationId xmlns:a16="http://schemas.microsoft.com/office/drawing/2014/main" id="{EF59F7B1-7951-4F23-8427-9480972C704F}"/>
                  </a:ext>
                </a:extLst>
              </p:cNvPr>
              <p:cNvSpPr>
                <a:spLocks noChangeArrowheads="1"/>
              </p:cNvSpPr>
              <p:nvPr/>
            </p:nvSpPr>
            <p:spPr bwMode="auto">
              <a:xfrm>
                <a:off x="1536" y="2592"/>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91" name="Picture 7" descr="BrainWeb Axial PD image">
                <a:extLst>
                  <a:ext uri="{FF2B5EF4-FFF2-40B4-BE49-F238E27FC236}">
                    <a16:creationId xmlns:a16="http://schemas.microsoft.com/office/drawing/2014/main" id="{EB097E54-27C3-4ACE-8BAF-8952630BA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14" b="4453"/>
              <a:stretch>
                <a:fillRect/>
              </a:stretch>
            </p:blipFill>
            <p:spPr bwMode="auto">
              <a:xfrm>
                <a:off x="1618" y="2592"/>
                <a:ext cx="108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4" name="Group 8">
              <a:extLst>
                <a:ext uri="{FF2B5EF4-FFF2-40B4-BE49-F238E27FC236}">
                  <a16:creationId xmlns:a16="http://schemas.microsoft.com/office/drawing/2014/main" id="{BE46B0CA-E607-4E33-937F-38C6EC29976C}"/>
                </a:ext>
              </a:extLst>
            </p:cNvPr>
            <p:cNvGrpSpPr>
              <a:grpSpLocks/>
            </p:cNvGrpSpPr>
            <p:nvPr/>
          </p:nvGrpSpPr>
          <p:grpSpPr bwMode="auto">
            <a:xfrm>
              <a:off x="3155" y="1540"/>
              <a:ext cx="1152" cy="886"/>
              <a:chOff x="2897" y="2880"/>
              <a:chExt cx="1248" cy="960"/>
            </a:xfrm>
          </p:grpSpPr>
          <p:sp>
            <p:nvSpPr>
              <p:cNvPr id="24588" name="Rectangle 9">
                <a:extLst>
                  <a:ext uri="{FF2B5EF4-FFF2-40B4-BE49-F238E27FC236}">
                    <a16:creationId xmlns:a16="http://schemas.microsoft.com/office/drawing/2014/main" id="{E38296CD-7166-486B-947F-3D78D744E583}"/>
                  </a:ext>
                </a:extLst>
              </p:cNvPr>
              <p:cNvSpPr>
                <a:spLocks noChangeArrowheads="1"/>
              </p:cNvSpPr>
              <p:nvPr/>
            </p:nvSpPr>
            <p:spPr bwMode="auto">
              <a:xfrm>
                <a:off x="2897" y="2880"/>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89" name="Picture 10" descr="BrainWeb Axial T2 image">
                <a:extLst>
                  <a:ext uri="{FF2B5EF4-FFF2-40B4-BE49-F238E27FC236}">
                    <a16:creationId xmlns:a16="http://schemas.microsoft.com/office/drawing/2014/main" id="{D2736C7B-D3EC-4877-96D5-B5E006D04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644" b="4964"/>
              <a:stretch>
                <a:fillRect/>
              </a:stretch>
            </p:blipFill>
            <p:spPr bwMode="auto">
              <a:xfrm>
                <a:off x="2981" y="2928"/>
                <a:ext cx="1081"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5" name="Group 11">
              <a:extLst>
                <a:ext uri="{FF2B5EF4-FFF2-40B4-BE49-F238E27FC236}">
                  <a16:creationId xmlns:a16="http://schemas.microsoft.com/office/drawing/2014/main" id="{01FE694F-AA0C-4AA3-BE4E-C9051B146B8F}"/>
                </a:ext>
              </a:extLst>
            </p:cNvPr>
            <p:cNvGrpSpPr>
              <a:grpSpLocks/>
            </p:cNvGrpSpPr>
            <p:nvPr/>
          </p:nvGrpSpPr>
          <p:grpSpPr bwMode="auto">
            <a:xfrm>
              <a:off x="4377" y="1539"/>
              <a:ext cx="1152" cy="886"/>
              <a:chOff x="4254" y="3240"/>
              <a:chExt cx="1248" cy="960"/>
            </a:xfrm>
          </p:grpSpPr>
          <p:sp>
            <p:nvSpPr>
              <p:cNvPr id="24586" name="Rectangle 12">
                <a:extLst>
                  <a:ext uri="{FF2B5EF4-FFF2-40B4-BE49-F238E27FC236}">
                    <a16:creationId xmlns:a16="http://schemas.microsoft.com/office/drawing/2014/main" id="{4FC8A881-4FCD-4874-BC7D-5D837D7F55BA}"/>
                  </a:ext>
                </a:extLst>
              </p:cNvPr>
              <p:cNvSpPr>
                <a:spLocks noChangeArrowheads="1"/>
              </p:cNvSpPr>
              <p:nvPr/>
            </p:nvSpPr>
            <p:spPr bwMode="auto">
              <a:xfrm>
                <a:off x="4254" y="3240"/>
                <a:ext cx="1248" cy="96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pic>
            <p:nvPicPr>
              <p:cNvPr id="24587" name="Picture 13" descr="BrainWeb Axial T1 image">
                <a:extLst>
                  <a:ext uri="{FF2B5EF4-FFF2-40B4-BE49-F238E27FC236}">
                    <a16:creationId xmlns:a16="http://schemas.microsoft.com/office/drawing/2014/main" id="{E9771F64-A482-4CEB-94C3-076C12C62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807" b="11926"/>
              <a:stretch>
                <a:fillRect/>
              </a:stretch>
            </p:blipFill>
            <p:spPr bwMode="auto">
              <a:xfrm>
                <a:off x="4332" y="3288"/>
                <a:ext cx="109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580" name="Rectangle 14">
            <a:extLst>
              <a:ext uri="{FF2B5EF4-FFF2-40B4-BE49-F238E27FC236}">
                <a16:creationId xmlns:a16="http://schemas.microsoft.com/office/drawing/2014/main" id="{9688F299-5BE5-4003-845F-E602EA21FF27}"/>
              </a:ext>
            </a:extLst>
          </p:cNvPr>
          <p:cNvSpPr>
            <a:spLocks noChangeArrowheads="1"/>
          </p:cNvSpPr>
          <p:nvPr/>
        </p:nvSpPr>
        <p:spPr bwMode="white">
          <a:xfrm>
            <a:off x="5368926" y="2997201"/>
            <a:ext cx="100013"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4581" name="Rectangle 15">
            <a:extLst>
              <a:ext uri="{FF2B5EF4-FFF2-40B4-BE49-F238E27FC236}">
                <a16:creationId xmlns:a16="http://schemas.microsoft.com/office/drawing/2014/main" id="{5E2D49D4-0CB1-46E7-8AAC-DA9339873AA5}"/>
              </a:ext>
            </a:extLst>
          </p:cNvPr>
          <p:cNvSpPr>
            <a:spLocks noChangeArrowheads="1"/>
          </p:cNvSpPr>
          <p:nvPr/>
        </p:nvSpPr>
        <p:spPr bwMode="white">
          <a:xfrm>
            <a:off x="7310438" y="3022601"/>
            <a:ext cx="100012"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4582" name="Rectangle 16">
            <a:extLst>
              <a:ext uri="{FF2B5EF4-FFF2-40B4-BE49-F238E27FC236}">
                <a16:creationId xmlns:a16="http://schemas.microsoft.com/office/drawing/2014/main" id="{6AE527BB-7DB4-4C4A-A9E9-50F6C3FF9A1A}"/>
              </a:ext>
            </a:extLst>
          </p:cNvPr>
          <p:cNvSpPr>
            <a:spLocks noChangeArrowheads="1"/>
          </p:cNvSpPr>
          <p:nvPr/>
        </p:nvSpPr>
        <p:spPr bwMode="white">
          <a:xfrm>
            <a:off x="3376613" y="3041651"/>
            <a:ext cx="100012" cy="100013"/>
          </a:xfrm>
          <a:prstGeom prst="rect">
            <a:avLst/>
          </a:prstGeom>
          <a:solidFill>
            <a:srgbClr val="FF0000"/>
          </a:solidFill>
          <a:ln w="9525">
            <a:solidFill>
              <a:srgbClr val="FF0000"/>
            </a:solidFill>
            <a:miter lim="800000"/>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en-US" altLang="en-US" sz="1800"/>
          </a:p>
        </p:txBody>
      </p:sp>
      <p:sp>
        <p:nvSpPr>
          <p:cNvPr id="2" name="Date Placeholder 1">
            <a:extLst>
              <a:ext uri="{FF2B5EF4-FFF2-40B4-BE49-F238E27FC236}">
                <a16:creationId xmlns:a16="http://schemas.microsoft.com/office/drawing/2014/main" id="{6E29C69E-C5B7-4BF0-9327-0449A1DF9FA6}"/>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E437F7CF-A355-4064-A621-558935647C14}"/>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75500F15-300D-47F0-A641-FD8B7259DCAD}"/>
              </a:ext>
            </a:extLst>
          </p:cNvPr>
          <p:cNvSpPr>
            <a:spLocks noGrp="1"/>
          </p:cNvSpPr>
          <p:nvPr>
            <p:ph type="sldNum" sz="quarter" idx="12"/>
          </p:nvPr>
        </p:nvSpPr>
        <p:spPr/>
        <p:txBody>
          <a:bodyPr/>
          <a:lstStyle/>
          <a:p>
            <a:pPr>
              <a:defRPr/>
            </a:pPr>
            <a:fld id="{F0717801-9C2A-4D39-A345-FFE34DD1CB73}" type="slidenum">
              <a:rPr lang="en-US" altLang="en-US" smtClean="0"/>
              <a:pPr>
                <a:defRPr/>
              </a:pPr>
              <a:t>26</a:t>
            </a:fld>
            <a:endParaRPr lang="en-US" altLang="en-US"/>
          </a:p>
        </p:txBody>
      </p:sp>
    </p:spTree>
    <p:extLst>
      <p:ext uri="{BB962C8B-B14F-4D97-AF65-F5344CB8AC3E}">
        <p14:creationId xmlns:p14="http://schemas.microsoft.com/office/powerpoint/2010/main" val="263620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92D4-47D9-4D47-A447-A869D01B92A0}"/>
              </a:ext>
            </a:extLst>
          </p:cNvPr>
          <p:cNvSpPr>
            <a:spLocks noGrp="1"/>
          </p:cNvSpPr>
          <p:nvPr>
            <p:ph type="title"/>
          </p:nvPr>
        </p:nvSpPr>
        <p:spPr/>
        <p:txBody>
          <a:bodyPr/>
          <a:lstStyle/>
          <a:p>
            <a:pPr algn="ctr"/>
            <a:r>
              <a:rPr lang="en-US" b="1" dirty="0"/>
              <a:t>Spatial Encoding with </a:t>
            </a:r>
            <a:r>
              <a:rPr lang="en-US" b="1" dirty="0">
                <a:latin typeface="Arial" charset="0"/>
                <a:ea typeface="ＭＳ Ｐゴシック" charset="-128"/>
                <a:cs typeface="ＭＳ Ｐゴシック" charset="-128"/>
              </a:rPr>
              <a:t>magnetic field gradients</a:t>
            </a:r>
            <a:endParaRPr lang="en-US" b="1" dirty="0"/>
          </a:p>
        </p:txBody>
      </p:sp>
      <p:pic>
        <p:nvPicPr>
          <p:cNvPr id="7" name="Content Placeholder 6">
            <a:extLst>
              <a:ext uri="{FF2B5EF4-FFF2-40B4-BE49-F238E27FC236}">
                <a16:creationId xmlns:a16="http://schemas.microsoft.com/office/drawing/2014/main" id="{C5DE66B9-FB25-4EB6-AF02-A8DE85D99C7D}"/>
              </a:ext>
            </a:extLst>
          </p:cNvPr>
          <p:cNvPicPr>
            <a:picLocks noGrp="1" noChangeAspect="1"/>
          </p:cNvPicPr>
          <p:nvPr>
            <p:ph sz="half" idx="1"/>
          </p:nvPr>
        </p:nvPicPr>
        <p:blipFill>
          <a:blip r:embed="rId3"/>
          <a:stretch>
            <a:fillRect/>
          </a:stretch>
        </p:blipFill>
        <p:spPr>
          <a:xfrm>
            <a:off x="729846" y="1481060"/>
            <a:ext cx="4543425" cy="2329726"/>
          </a:xfrm>
          <a:prstGeom prst="rect">
            <a:avLst/>
          </a:prstGeom>
        </p:spPr>
      </p:pic>
      <p:sp>
        <p:nvSpPr>
          <p:cNvPr id="8" name="Content Placeholder 7">
            <a:extLst>
              <a:ext uri="{FF2B5EF4-FFF2-40B4-BE49-F238E27FC236}">
                <a16:creationId xmlns:a16="http://schemas.microsoft.com/office/drawing/2014/main" id="{96957492-20EA-4F7C-B48B-DA80E3E77458}"/>
              </a:ext>
            </a:extLst>
          </p:cNvPr>
          <p:cNvSpPr>
            <a:spLocks noGrp="1"/>
          </p:cNvSpPr>
          <p:nvPr>
            <p:ph sz="half" idx="2"/>
          </p:nvPr>
        </p:nvSpPr>
        <p:spPr/>
        <p:txBody>
          <a:bodyPr/>
          <a:lstStyle/>
          <a:p>
            <a:endParaRPr lang="en-US" sz="2400" dirty="0">
              <a:latin typeface="Arial" charset="0"/>
              <a:ea typeface="ＭＳ Ｐゴシック" charset="-128"/>
              <a:cs typeface="ＭＳ Ｐゴシック" charset="-128"/>
            </a:endParaRPr>
          </a:p>
          <a:p>
            <a:endParaRPr lang="en-US" sz="2400" dirty="0">
              <a:latin typeface="Arial" charset="0"/>
              <a:ea typeface="ＭＳ Ｐゴシック" charset="-128"/>
              <a:cs typeface="ＭＳ Ｐゴシック" charset="-128"/>
            </a:endParaRPr>
          </a:p>
          <a:p>
            <a:endParaRPr lang="en-US" sz="2400" dirty="0">
              <a:latin typeface="Arial" charset="0"/>
              <a:ea typeface="ＭＳ Ｐゴシック" charset="-128"/>
              <a:cs typeface="ＭＳ Ｐゴシック" charset="-128"/>
            </a:endParaRPr>
          </a:p>
          <a:p>
            <a:endParaRPr lang="en-US" sz="2400" dirty="0">
              <a:latin typeface="Arial" charset="0"/>
              <a:ea typeface="ＭＳ Ｐゴシック" charset="-128"/>
              <a:cs typeface="ＭＳ Ｐゴシック" charset="-128"/>
            </a:endParaRPr>
          </a:p>
          <a:p>
            <a:r>
              <a:rPr lang="en-US" sz="2400" dirty="0">
                <a:latin typeface="Arial" charset="0"/>
                <a:ea typeface="ＭＳ Ｐゴシック" charset="-128"/>
                <a:cs typeface="ＭＳ Ｐゴシック" charset="-128"/>
              </a:rPr>
              <a:t>SSG - slice selection gradient </a:t>
            </a:r>
          </a:p>
          <a:p>
            <a:r>
              <a:rPr lang="en-US" sz="2400" dirty="0">
                <a:latin typeface="Arial" charset="0"/>
                <a:ea typeface="ＭＳ Ｐゴシック" charset="-128"/>
                <a:cs typeface="ＭＳ Ｐゴシック" charset="-128"/>
              </a:rPr>
              <a:t>PEG – phase encoding gradient </a:t>
            </a:r>
          </a:p>
          <a:p>
            <a:r>
              <a:rPr lang="en-US" sz="2400" dirty="0">
                <a:latin typeface="Arial" charset="0"/>
                <a:ea typeface="ＭＳ Ｐゴシック" charset="-128"/>
                <a:cs typeface="ＭＳ Ｐゴシック" charset="-128"/>
              </a:rPr>
              <a:t>FEG - frequency-encoding gradient </a:t>
            </a:r>
          </a:p>
          <a:p>
            <a:endParaRPr lang="en-US" sz="2400" dirty="0">
              <a:latin typeface="Arial" charset="0"/>
              <a:ea typeface="ＭＳ Ｐゴシック" charset="-128"/>
              <a:cs typeface="ＭＳ Ｐゴシック" charset="-128"/>
            </a:endParaRPr>
          </a:p>
        </p:txBody>
      </p:sp>
      <p:sp>
        <p:nvSpPr>
          <p:cNvPr id="4" name="Date Placeholder 3">
            <a:extLst>
              <a:ext uri="{FF2B5EF4-FFF2-40B4-BE49-F238E27FC236}">
                <a16:creationId xmlns:a16="http://schemas.microsoft.com/office/drawing/2014/main" id="{C75FB391-DC7F-491F-89D2-4EAC83E97849}"/>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4D00A734-C6D8-4587-843D-1D0864E83B36}"/>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F574D25C-D730-411B-BF73-A232B410D3AA}"/>
              </a:ext>
            </a:extLst>
          </p:cNvPr>
          <p:cNvSpPr>
            <a:spLocks noGrp="1"/>
          </p:cNvSpPr>
          <p:nvPr>
            <p:ph type="sldNum" sz="quarter" idx="12"/>
          </p:nvPr>
        </p:nvSpPr>
        <p:spPr/>
        <p:txBody>
          <a:bodyPr/>
          <a:lstStyle/>
          <a:p>
            <a:pPr>
              <a:defRPr/>
            </a:pPr>
            <a:fld id="{F0717801-9C2A-4D39-A345-FFE34DD1CB73}" type="slidenum">
              <a:rPr lang="en-US" altLang="en-US" smtClean="0"/>
              <a:pPr>
                <a:defRPr/>
              </a:pPr>
              <a:t>27</a:t>
            </a:fld>
            <a:endParaRPr lang="en-US" altLang="en-US"/>
          </a:p>
        </p:txBody>
      </p:sp>
    </p:spTree>
    <p:extLst>
      <p:ext uri="{BB962C8B-B14F-4D97-AF65-F5344CB8AC3E}">
        <p14:creationId xmlns:p14="http://schemas.microsoft.com/office/powerpoint/2010/main" val="230245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E4DADE-BF80-4622-B18F-D40C3F5710C7}"/>
              </a:ext>
            </a:extLst>
          </p:cNvPr>
          <p:cNvSpPr>
            <a:spLocks noGrp="1"/>
          </p:cNvSpPr>
          <p:nvPr>
            <p:ph type="title"/>
          </p:nvPr>
        </p:nvSpPr>
        <p:spPr/>
        <p:txBody>
          <a:bodyPr/>
          <a:lstStyle/>
          <a:p>
            <a:pPr algn="ctr"/>
            <a:r>
              <a:rPr lang="en-US" sz="3600" b="1" dirty="0">
                <a:latin typeface="Arial" charset="0"/>
                <a:ea typeface="ＭＳ Ｐゴシック" charset="-128"/>
                <a:cs typeface="ＭＳ Ｐゴシック" charset="-128"/>
              </a:rPr>
              <a:t>SSG - slice selection gradient </a:t>
            </a:r>
          </a:p>
        </p:txBody>
      </p:sp>
      <p:sp>
        <p:nvSpPr>
          <p:cNvPr id="5" name="Date Placeholder 4">
            <a:extLst>
              <a:ext uri="{FF2B5EF4-FFF2-40B4-BE49-F238E27FC236}">
                <a16:creationId xmlns:a16="http://schemas.microsoft.com/office/drawing/2014/main" id="{5C553DAC-A720-4F2D-AEF8-C03368F53937}"/>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092C58FA-B330-4775-88D4-C89B13ACE424}"/>
              </a:ext>
            </a:extLst>
          </p:cNvPr>
          <p:cNvSpPr>
            <a:spLocks noGrp="1"/>
          </p:cNvSpPr>
          <p:nvPr>
            <p:ph type="ftr" sz="quarter" idx="11"/>
          </p:nvPr>
        </p:nvSpPr>
        <p:spPr/>
        <p:txBody>
          <a:bodyPr/>
          <a:lstStyle/>
          <a:p>
            <a:pPr>
              <a:defRPr/>
            </a:pPr>
            <a:r>
              <a:rPr lang="en-US"/>
              <a:t>L21:  MRI Signal and Image Formation</a:t>
            </a:r>
          </a:p>
        </p:txBody>
      </p:sp>
      <p:sp>
        <p:nvSpPr>
          <p:cNvPr id="7" name="Slide Number Placeholder 6">
            <a:extLst>
              <a:ext uri="{FF2B5EF4-FFF2-40B4-BE49-F238E27FC236}">
                <a16:creationId xmlns:a16="http://schemas.microsoft.com/office/drawing/2014/main" id="{77DB9D06-5972-4DA1-8F98-85AEF73122D8}"/>
              </a:ext>
            </a:extLst>
          </p:cNvPr>
          <p:cNvSpPr>
            <a:spLocks noGrp="1"/>
          </p:cNvSpPr>
          <p:nvPr>
            <p:ph type="sldNum" sz="quarter" idx="12"/>
          </p:nvPr>
        </p:nvSpPr>
        <p:spPr/>
        <p:txBody>
          <a:bodyPr/>
          <a:lstStyle/>
          <a:p>
            <a:pPr>
              <a:defRPr/>
            </a:pPr>
            <a:fld id="{A457FA14-F3D0-4CE6-B817-B8ACB669EC69}" type="slidenum">
              <a:rPr lang="en-US" altLang="en-US" smtClean="0"/>
              <a:pPr>
                <a:defRPr/>
              </a:pPr>
              <a:t>28</a:t>
            </a:fld>
            <a:endParaRPr lang="en-US" altLang="en-US"/>
          </a:p>
        </p:txBody>
      </p:sp>
      <p:pic>
        <p:nvPicPr>
          <p:cNvPr id="13" name="Content Placeholder 12">
            <a:extLst>
              <a:ext uri="{FF2B5EF4-FFF2-40B4-BE49-F238E27FC236}">
                <a16:creationId xmlns:a16="http://schemas.microsoft.com/office/drawing/2014/main" id="{296EBC9E-EBE9-4147-92BB-0A17D34C01DF}"/>
              </a:ext>
            </a:extLst>
          </p:cNvPr>
          <p:cNvPicPr>
            <a:picLocks noGrp="1" noChangeAspect="1"/>
          </p:cNvPicPr>
          <p:nvPr>
            <p:ph sz="half" idx="2"/>
          </p:nvPr>
        </p:nvPicPr>
        <p:blipFill>
          <a:blip r:embed="rId2"/>
          <a:stretch>
            <a:fillRect/>
          </a:stretch>
        </p:blipFill>
        <p:spPr>
          <a:xfrm>
            <a:off x="5421424" y="2465468"/>
            <a:ext cx="4543425" cy="2783778"/>
          </a:xfrm>
          <a:prstGeom prst="rect">
            <a:avLst/>
          </a:prstGeom>
        </p:spPr>
      </p:pic>
      <p:pic>
        <p:nvPicPr>
          <p:cNvPr id="15" name="Content Placeholder 9">
            <a:extLst>
              <a:ext uri="{FF2B5EF4-FFF2-40B4-BE49-F238E27FC236}">
                <a16:creationId xmlns:a16="http://schemas.microsoft.com/office/drawing/2014/main" id="{E1A61917-CF0A-4341-86F0-3FF0A93EFAA3}"/>
              </a:ext>
            </a:extLst>
          </p:cNvPr>
          <p:cNvPicPr>
            <a:picLocks noGrp="1" noChangeAspect="1"/>
          </p:cNvPicPr>
          <p:nvPr>
            <p:ph sz="half" idx="1"/>
          </p:nvPr>
        </p:nvPicPr>
        <p:blipFill>
          <a:blip r:embed="rId3"/>
          <a:stretch>
            <a:fillRect/>
          </a:stretch>
        </p:blipFill>
        <p:spPr>
          <a:xfrm>
            <a:off x="514350" y="2375863"/>
            <a:ext cx="4543425" cy="2974636"/>
          </a:xfrm>
          <a:prstGeom prst="rect">
            <a:avLst/>
          </a:prstGeom>
        </p:spPr>
      </p:pic>
    </p:spTree>
    <p:extLst>
      <p:ext uri="{BB962C8B-B14F-4D97-AF65-F5344CB8AC3E}">
        <p14:creationId xmlns:p14="http://schemas.microsoft.com/office/powerpoint/2010/main" val="3743403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45C0-5BB7-4F60-BF64-41A217B96373}"/>
              </a:ext>
            </a:extLst>
          </p:cNvPr>
          <p:cNvSpPr>
            <a:spLocks noGrp="1"/>
          </p:cNvSpPr>
          <p:nvPr>
            <p:ph type="title"/>
          </p:nvPr>
        </p:nvSpPr>
        <p:spPr/>
        <p:txBody>
          <a:bodyPr/>
          <a:lstStyle/>
          <a:p>
            <a:r>
              <a:rPr lang="en-US" sz="3600" b="1" dirty="0">
                <a:latin typeface="Arial" charset="0"/>
                <a:ea typeface="ＭＳ Ｐゴシック" charset="-128"/>
                <a:cs typeface="ＭＳ Ｐゴシック" charset="-128"/>
              </a:rPr>
              <a:t>PEG – phase encoding gradient </a:t>
            </a:r>
            <a:endParaRPr lang="en-US" sz="3600" b="1" dirty="0"/>
          </a:p>
        </p:txBody>
      </p:sp>
      <p:pic>
        <p:nvPicPr>
          <p:cNvPr id="7" name="Content Placeholder 6">
            <a:extLst>
              <a:ext uri="{FF2B5EF4-FFF2-40B4-BE49-F238E27FC236}">
                <a16:creationId xmlns:a16="http://schemas.microsoft.com/office/drawing/2014/main" id="{0CB0959A-9774-4EC5-93C3-D15AC7F0E3FA}"/>
              </a:ext>
            </a:extLst>
          </p:cNvPr>
          <p:cNvPicPr>
            <a:picLocks noGrp="1" noChangeAspect="1"/>
          </p:cNvPicPr>
          <p:nvPr>
            <p:ph sz="half" idx="1"/>
          </p:nvPr>
        </p:nvPicPr>
        <p:blipFill rotWithShape="1">
          <a:blip r:embed="rId2"/>
          <a:stretch/>
        </p:blipFill>
        <p:spPr>
          <a:xfrm>
            <a:off x="514350" y="2314121"/>
            <a:ext cx="4543425" cy="3098120"/>
          </a:xfrm>
          <a:prstGeom prst="rect">
            <a:avLst/>
          </a:prstGeom>
        </p:spPr>
      </p:pic>
      <p:sp>
        <p:nvSpPr>
          <p:cNvPr id="4" name="Date Placeholder 3">
            <a:extLst>
              <a:ext uri="{FF2B5EF4-FFF2-40B4-BE49-F238E27FC236}">
                <a16:creationId xmlns:a16="http://schemas.microsoft.com/office/drawing/2014/main" id="{46FDE540-F9DD-441C-8EC0-CB33660B0203}"/>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954C70A6-58ED-4BDD-B4E0-74BDAB998207}"/>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F46A26E0-41BF-4C59-8565-104F7EB62ADE}"/>
              </a:ext>
            </a:extLst>
          </p:cNvPr>
          <p:cNvSpPr>
            <a:spLocks noGrp="1"/>
          </p:cNvSpPr>
          <p:nvPr>
            <p:ph type="sldNum" sz="quarter" idx="12"/>
          </p:nvPr>
        </p:nvSpPr>
        <p:spPr/>
        <p:txBody>
          <a:bodyPr/>
          <a:lstStyle/>
          <a:p>
            <a:pPr>
              <a:defRPr/>
            </a:pPr>
            <a:fld id="{F0717801-9C2A-4D39-A345-FFE34DD1CB73}" type="slidenum">
              <a:rPr lang="en-US" altLang="en-US" smtClean="0"/>
              <a:pPr>
                <a:defRPr/>
              </a:pPr>
              <a:t>29</a:t>
            </a:fld>
            <a:endParaRPr lang="en-US" altLang="en-US"/>
          </a:p>
        </p:txBody>
      </p:sp>
      <p:pic>
        <p:nvPicPr>
          <p:cNvPr id="12" name="Content Placeholder 11">
            <a:extLst>
              <a:ext uri="{FF2B5EF4-FFF2-40B4-BE49-F238E27FC236}">
                <a16:creationId xmlns:a16="http://schemas.microsoft.com/office/drawing/2014/main" id="{F40934EC-ED1C-4A5C-8EC8-FDE88949D97F}"/>
              </a:ext>
            </a:extLst>
          </p:cNvPr>
          <p:cNvPicPr>
            <a:picLocks noGrp="1" noChangeAspect="1"/>
          </p:cNvPicPr>
          <p:nvPr>
            <p:ph sz="half" idx="2"/>
          </p:nvPr>
        </p:nvPicPr>
        <p:blipFill>
          <a:blip r:embed="rId3"/>
          <a:stretch>
            <a:fillRect/>
          </a:stretch>
        </p:blipFill>
        <p:spPr>
          <a:xfrm>
            <a:off x="5641013" y="2115334"/>
            <a:ext cx="4131637" cy="3178867"/>
          </a:xfrm>
          <a:prstGeom prst="rect">
            <a:avLst/>
          </a:prstGeom>
        </p:spPr>
      </p:pic>
    </p:spTree>
    <p:extLst>
      <p:ext uri="{BB962C8B-B14F-4D97-AF65-F5344CB8AC3E}">
        <p14:creationId xmlns:p14="http://schemas.microsoft.com/office/powerpoint/2010/main" val="307230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CFB9C6A-1E83-4C57-85B5-418FA6C9B6DA}"/>
              </a:ext>
            </a:extLst>
          </p:cNvPr>
          <p:cNvSpPr>
            <a:spLocks noGrp="1" noChangeArrowheads="1"/>
          </p:cNvSpPr>
          <p:nvPr>
            <p:ph type="title"/>
          </p:nvPr>
        </p:nvSpPr>
        <p:spPr>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rtlCol="0" anchor="ctr" anchorCtr="0" compatLnSpc="1">
            <a:prstTxWarp prst="textNoShape">
              <a:avLst/>
            </a:prstTxWarp>
            <a:normAutofit/>
          </a:bodyPr>
          <a:lstStyle/>
          <a:p>
            <a:pPr fontAlgn="auto">
              <a:spcAft>
                <a:spcPts val="0"/>
              </a:spcAft>
              <a:defRPr/>
            </a:pPr>
            <a:r>
              <a:rPr lang="en-US" dirty="0">
                <a:ea typeface="+mj-ea"/>
                <a:cs typeface="+mj-cs"/>
              </a:rPr>
              <a:t>Three Types of MR Signals</a:t>
            </a:r>
          </a:p>
        </p:txBody>
      </p:sp>
      <p:graphicFrame>
        <p:nvGraphicFramePr>
          <p:cNvPr id="126021" name="Group 69">
            <a:extLst>
              <a:ext uri="{FF2B5EF4-FFF2-40B4-BE49-F238E27FC236}">
                <a16:creationId xmlns:a16="http://schemas.microsoft.com/office/drawing/2014/main" id="{B4270ED0-EF00-41D8-8A8F-C10F2AAB7AB9}"/>
              </a:ext>
            </a:extLst>
          </p:cNvPr>
          <p:cNvGraphicFramePr>
            <a:graphicFrameLocks noGrp="1"/>
          </p:cNvGraphicFramePr>
          <p:nvPr/>
        </p:nvGraphicFramePr>
        <p:xfrm>
          <a:off x="2136775" y="2046288"/>
          <a:ext cx="6096000" cy="2689226"/>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6461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sng" strike="noStrike" cap="none" normalizeH="0" baseline="0">
                          <a:ln>
                            <a:noFill/>
                          </a:ln>
                          <a:solidFill>
                            <a:srgbClr val="000000"/>
                          </a:solidFill>
                          <a:effectLst/>
                          <a:latin typeface="Comic Sans MS" charset="0"/>
                          <a:ea typeface="ＭＳ Ｐゴシック" charset="0"/>
                        </a:rPr>
                        <a:t>Type of Signal</a:t>
                      </a:r>
                    </a:p>
                  </a:txBody>
                  <a:tcPr marL="80434" marR="80434" marT="44450" marB="4445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sng" strike="noStrike" cap="none" normalizeH="0" baseline="0">
                          <a:ln>
                            <a:noFill/>
                          </a:ln>
                          <a:solidFill>
                            <a:srgbClr val="000000"/>
                          </a:solidFill>
                          <a:effectLst/>
                          <a:latin typeface="Comic Sans MS" charset="0"/>
                          <a:ea typeface="ＭＳ Ｐゴシック" charset="0"/>
                        </a:rPr>
                        <a:t>Method of Formation</a:t>
                      </a:r>
                    </a:p>
                  </a:txBody>
                  <a:tcPr marL="80434" marR="80434" marT="44450" marB="44450"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omic Sans MS" charset="0"/>
                          <a:ea typeface="ＭＳ Ｐゴシック" charset="0"/>
                        </a:rPr>
                        <a:t>Free Induction Decay (FID)</a:t>
                      </a:r>
                      <a:endParaRPr kumimoji="0" lang="en-US" sz="2000" b="0" i="0" u="none" strike="noStrike" cap="none" normalizeH="0" baseline="0">
                        <a:ln>
                          <a:noFill/>
                        </a:ln>
                        <a:solidFill>
                          <a:srgbClr val="000000"/>
                        </a:solidFill>
                        <a:effectLst>
                          <a:outerShdw blurRad="38100" dist="38100" dir="2700000" algn="tl">
                            <a:srgbClr val="DDDDDD"/>
                          </a:outerShdw>
                        </a:effectLst>
                        <a:latin typeface="Comic Sans MS" charset="0"/>
                        <a:ea typeface="ＭＳ Ｐゴシック" charset="0"/>
                      </a:endParaRPr>
                    </a:p>
                  </a:txBody>
                  <a:tcPr marL="80434" marR="80434" marT="44450" marB="4445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none" strike="noStrike" cap="none" normalizeH="0" baseline="0">
                          <a:ln>
                            <a:noFill/>
                          </a:ln>
                          <a:solidFill>
                            <a:srgbClr val="000000"/>
                          </a:solidFill>
                          <a:effectLst/>
                          <a:latin typeface="Comic Sans MS" charset="0"/>
                          <a:ea typeface="ＭＳ Ｐゴシック" charset="0"/>
                        </a:rPr>
                        <a:t>1 RF pulse</a:t>
                      </a:r>
                    </a:p>
                  </a:txBody>
                  <a:tcPr marL="80434" marR="80434" marT="44450" marB="44450"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85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none" strike="noStrike" cap="none" normalizeH="0" baseline="0" dirty="0">
                          <a:ln>
                            <a:noFill/>
                          </a:ln>
                          <a:solidFill>
                            <a:srgbClr val="000000"/>
                          </a:solidFill>
                          <a:effectLst/>
                          <a:latin typeface="Comic Sans MS" charset="0"/>
                          <a:ea typeface="ＭＳ Ｐゴシック" charset="0"/>
                        </a:rPr>
                        <a:t>Spin Echo (SE) / Hahn Echo</a:t>
                      </a:r>
                      <a:endParaRPr kumimoji="0" lang="en-US" sz="2000" b="0" i="0" u="none" strike="noStrike" cap="none" normalizeH="0" baseline="0" dirty="0">
                        <a:ln>
                          <a:noFill/>
                        </a:ln>
                        <a:solidFill>
                          <a:srgbClr val="000000"/>
                        </a:solidFill>
                        <a:effectLst>
                          <a:outerShdw blurRad="38100" dist="38100" dir="2700000" algn="tl">
                            <a:srgbClr val="DDDDDD"/>
                          </a:outerShdw>
                        </a:effectLst>
                        <a:latin typeface="Comic Sans MS" charset="0"/>
                        <a:ea typeface="ＭＳ Ｐゴシック" charset="0"/>
                      </a:endParaRPr>
                    </a:p>
                  </a:txBody>
                  <a:tcPr marL="80434" marR="80434" marT="44450" marB="4445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none" strike="noStrike" cap="none" normalizeH="0" baseline="0">
                          <a:ln>
                            <a:noFill/>
                          </a:ln>
                          <a:solidFill>
                            <a:srgbClr val="000000"/>
                          </a:solidFill>
                          <a:effectLst/>
                          <a:latin typeface="Comic Sans MS" charset="0"/>
                          <a:ea typeface="ＭＳ Ｐゴシック" charset="0"/>
                        </a:rPr>
                        <a:t>2 RF pulses</a:t>
                      </a:r>
                      <a:endParaRPr kumimoji="0" lang="en-US" sz="2000" b="0" i="0" u="none" strike="noStrike" cap="none" normalizeH="0" baseline="0">
                        <a:ln>
                          <a:noFill/>
                        </a:ln>
                        <a:solidFill>
                          <a:srgbClr val="000000"/>
                        </a:solidFill>
                        <a:effectLst>
                          <a:outerShdw blurRad="38100" dist="38100" dir="2700000" algn="tl">
                            <a:srgbClr val="DDDDDD"/>
                          </a:outerShdw>
                        </a:effectLst>
                        <a:latin typeface="Comic Sans MS" charset="0"/>
                        <a:ea typeface="ＭＳ Ｐゴシック" charset="0"/>
                      </a:endParaRPr>
                    </a:p>
                  </a:txBody>
                  <a:tcPr marL="80434" marR="80434" marT="44450" marB="44450"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61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omic Sans MS" charset="0"/>
                          <a:ea typeface="ＭＳ Ｐゴシック" charset="0"/>
                        </a:rPr>
                        <a:t>Stimulated Echo (STE)</a:t>
                      </a:r>
                      <a:endParaRPr kumimoji="0" lang="en-US" sz="2000" b="0" i="0" u="none" strike="noStrike" cap="none" normalizeH="0" baseline="0">
                        <a:ln>
                          <a:noFill/>
                        </a:ln>
                        <a:solidFill>
                          <a:srgbClr val="000000"/>
                        </a:solidFill>
                        <a:effectLst>
                          <a:outerShdw blurRad="38100" dist="38100" dir="2700000" algn="tl">
                            <a:srgbClr val="DDDDDD"/>
                          </a:outerShdw>
                        </a:effectLst>
                        <a:latin typeface="Comic Sans MS" charset="0"/>
                        <a:ea typeface="ＭＳ Ｐゴシック" charset="0"/>
                      </a:endParaRPr>
                    </a:p>
                  </a:txBody>
                  <a:tcPr marL="80434" marR="80434" marT="44450" marB="4445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charset="0"/>
                        <a:buNone/>
                        <a:tabLst/>
                      </a:pPr>
                      <a:r>
                        <a:rPr kumimoji="0" lang="en-US" sz="2000" b="1" i="0" u="none" strike="noStrike" cap="none" normalizeH="0" baseline="0" dirty="0">
                          <a:ln>
                            <a:noFill/>
                          </a:ln>
                          <a:solidFill>
                            <a:srgbClr val="000000"/>
                          </a:solidFill>
                          <a:effectLst/>
                          <a:latin typeface="Comic Sans MS" charset="0"/>
                          <a:ea typeface="ＭＳ Ｐゴシック" charset="0"/>
                        </a:rPr>
                        <a:t>3 or more RF pulses</a:t>
                      </a:r>
                    </a:p>
                  </a:txBody>
                  <a:tcPr marL="80434" marR="80434" marT="44450" marB="44450"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3505157D-8C6D-4A20-8053-22D078112786}"/>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8E4CB081-3916-4E3E-9361-40D27B81ECFF}"/>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6EC98E5E-8F39-44F9-AD8D-C2D8F9542BC1}"/>
              </a:ext>
            </a:extLst>
          </p:cNvPr>
          <p:cNvSpPr>
            <a:spLocks noGrp="1"/>
          </p:cNvSpPr>
          <p:nvPr>
            <p:ph type="sldNum" sz="quarter" idx="12"/>
          </p:nvPr>
        </p:nvSpPr>
        <p:spPr/>
        <p:txBody>
          <a:bodyPr/>
          <a:lstStyle/>
          <a:p>
            <a:pPr>
              <a:defRPr/>
            </a:pPr>
            <a:fld id="{F0717801-9C2A-4D39-A345-FFE34DD1CB73}" type="slidenum">
              <a:rPr lang="en-US" altLang="en-US" smtClean="0"/>
              <a:pPr>
                <a:defRPr/>
              </a:pPr>
              <a:t>3</a:t>
            </a:fld>
            <a:endParaRPr lang="en-US"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5707-94EE-4C1B-92D9-53A5995CD7F8}"/>
              </a:ext>
            </a:extLst>
          </p:cNvPr>
          <p:cNvSpPr>
            <a:spLocks noGrp="1"/>
          </p:cNvSpPr>
          <p:nvPr>
            <p:ph type="title"/>
          </p:nvPr>
        </p:nvSpPr>
        <p:spPr/>
        <p:txBody>
          <a:bodyPr/>
          <a:lstStyle/>
          <a:p>
            <a:r>
              <a:rPr lang="en-US" sz="3600" b="1" dirty="0">
                <a:latin typeface="Arial" charset="0"/>
                <a:ea typeface="ＭＳ Ｐゴシック" charset="-128"/>
                <a:cs typeface="ＭＳ Ｐゴシック" charset="-128"/>
              </a:rPr>
              <a:t>FEG - frequency-encoding gradient </a:t>
            </a:r>
            <a:endParaRPr lang="en-US" sz="3600" b="1" dirty="0"/>
          </a:p>
        </p:txBody>
      </p:sp>
      <p:pic>
        <p:nvPicPr>
          <p:cNvPr id="7" name="Content Placeholder 6">
            <a:extLst>
              <a:ext uri="{FF2B5EF4-FFF2-40B4-BE49-F238E27FC236}">
                <a16:creationId xmlns:a16="http://schemas.microsoft.com/office/drawing/2014/main" id="{34D1B364-D6D4-42FE-BF8D-D13635FBE4FB}"/>
              </a:ext>
            </a:extLst>
          </p:cNvPr>
          <p:cNvPicPr>
            <a:picLocks noGrp="1" noChangeAspect="1"/>
          </p:cNvPicPr>
          <p:nvPr>
            <p:ph sz="half" idx="1"/>
          </p:nvPr>
        </p:nvPicPr>
        <p:blipFill>
          <a:blip r:embed="rId4"/>
          <a:stretch>
            <a:fillRect/>
          </a:stretch>
        </p:blipFill>
        <p:spPr>
          <a:xfrm>
            <a:off x="992611" y="1600200"/>
            <a:ext cx="3586902" cy="4525963"/>
          </a:xfrm>
          <a:prstGeom prst="rect">
            <a:avLst/>
          </a:prstGeom>
        </p:spPr>
      </p:pic>
      <p:sp>
        <p:nvSpPr>
          <p:cNvPr id="4" name="Date Placeholder 3">
            <a:extLst>
              <a:ext uri="{FF2B5EF4-FFF2-40B4-BE49-F238E27FC236}">
                <a16:creationId xmlns:a16="http://schemas.microsoft.com/office/drawing/2014/main" id="{4472E80B-F309-4D7E-86BC-E19B9CB1DB4B}"/>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4270B4DA-DF8C-483B-8946-0DAFE292BD0D}"/>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97C46E4C-DB1F-4322-834B-2F4C1B682425}"/>
              </a:ext>
            </a:extLst>
          </p:cNvPr>
          <p:cNvSpPr>
            <a:spLocks noGrp="1"/>
          </p:cNvSpPr>
          <p:nvPr>
            <p:ph type="sldNum" sz="quarter" idx="12"/>
          </p:nvPr>
        </p:nvSpPr>
        <p:spPr/>
        <p:txBody>
          <a:bodyPr/>
          <a:lstStyle/>
          <a:p>
            <a:pPr>
              <a:defRPr/>
            </a:pPr>
            <a:fld id="{F0717801-9C2A-4D39-A345-FFE34DD1CB73}" type="slidenum">
              <a:rPr lang="en-US" altLang="en-US" smtClean="0"/>
              <a:pPr>
                <a:defRPr/>
              </a:pPr>
              <a:t>30</a:t>
            </a:fld>
            <a:endParaRPr lang="en-US" altLang="en-US"/>
          </a:p>
        </p:txBody>
      </p:sp>
      <p:pic>
        <p:nvPicPr>
          <p:cNvPr id="12" name="MRI_ frequency encoding">
            <a:hlinkClick r:id="" action="ppaction://media"/>
            <a:extLst>
              <a:ext uri="{FF2B5EF4-FFF2-40B4-BE49-F238E27FC236}">
                <a16:creationId xmlns:a16="http://schemas.microsoft.com/office/drawing/2014/main" id="{B7D16564-93DB-49C1-AE6F-C43A775D03B8}"/>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229225" y="2584450"/>
            <a:ext cx="4543425" cy="2555875"/>
          </a:xfrm>
        </p:spPr>
      </p:pic>
    </p:spTree>
    <p:extLst>
      <p:ext uri="{BB962C8B-B14F-4D97-AF65-F5344CB8AC3E}">
        <p14:creationId xmlns:p14="http://schemas.microsoft.com/office/powerpoint/2010/main" val="31367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181A3-AC5C-4F87-98DD-9A70CFA98957}"/>
              </a:ext>
            </a:extLst>
          </p:cNvPr>
          <p:cNvSpPr>
            <a:spLocks noGrp="1"/>
          </p:cNvSpPr>
          <p:nvPr>
            <p:ph type="title"/>
          </p:nvPr>
        </p:nvSpPr>
        <p:spPr/>
        <p:txBody>
          <a:bodyPr/>
          <a:lstStyle/>
          <a:p>
            <a:pPr algn="ctr"/>
            <a:r>
              <a:rPr lang="en-US" b="1" dirty="0"/>
              <a:t>Image Domain to Frequency Domain through FT</a:t>
            </a:r>
          </a:p>
        </p:txBody>
      </p:sp>
      <p:pic>
        <p:nvPicPr>
          <p:cNvPr id="10" name="Content Placeholder 9">
            <a:extLst>
              <a:ext uri="{FF2B5EF4-FFF2-40B4-BE49-F238E27FC236}">
                <a16:creationId xmlns:a16="http://schemas.microsoft.com/office/drawing/2014/main" id="{C2F45146-657D-4653-AAB7-0B11D7B732D9}"/>
              </a:ext>
            </a:extLst>
          </p:cNvPr>
          <p:cNvPicPr>
            <a:picLocks noGrp="1" noChangeAspect="1"/>
          </p:cNvPicPr>
          <p:nvPr>
            <p:ph idx="1"/>
          </p:nvPr>
        </p:nvPicPr>
        <p:blipFill>
          <a:blip r:embed="rId2"/>
          <a:stretch>
            <a:fillRect/>
          </a:stretch>
        </p:blipFill>
        <p:spPr>
          <a:xfrm>
            <a:off x="1021462" y="1600200"/>
            <a:ext cx="8244076" cy="4525963"/>
          </a:xfrm>
          <a:prstGeom prst="rect">
            <a:avLst/>
          </a:prstGeom>
        </p:spPr>
      </p:pic>
      <p:sp>
        <p:nvSpPr>
          <p:cNvPr id="5" name="Date Placeholder 4">
            <a:extLst>
              <a:ext uri="{FF2B5EF4-FFF2-40B4-BE49-F238E27FC236}">
                <a16:creationId xmlns:a16="http://schemas.microsoft.com/office/drawing/2014/main" id="{FDB70435-F08E-47CF-891F-F1E93FDC9326}"/>
              </a:ext>
            </a:extLst>
          </p:cNvPr>
          <p:cNvSpPr>
            <a:spLocks noGrp="1"/>
          </p:cNvSpPr>
          <p:nvPr>
            <p:ph type="dt" sz="half" idx="10"/>
          </p:nvPr>
        </p:nvSpPr>
        <p:spPr/>
        <p:txBody>
          <a:bodyPr/>
          <a:lstStyle/>
          <a:p>
            <a:pPr>
              <a:defRPr/>
            </a:pPr>
            <a:r>
              <a:rPr lang="en-US" altLang="en-US"/>
              <a:t>BME2104 -《生物医学影像技术》</a:t>
            </a:r>
          </a:p>
        </p:txBody>
      </p:sp>
      <p:sp>
        <p:nvSpPr>
          <p:cNvPr id="6" name="Footer Placeholder 5">
            <a:extLst>
              <a:ext uri="{FF2B5EF4-FFF2-40B4-BE49-F238E27FC236}">
                <a16:creationId xmlns:a16="http://schemas.microsoft.com/office/drawing/2014/main" id="{78546A49-FC4D-46B0-83E6-37FC43086DE5}"/>
              </a:ext>
            </a:extLst>
          </p:cNvPr>
          <p:cNvSpPr>
            <a:spLocks noGrp="1"/>
          </p:cNvSpPr>
          <p:nvPr>
            <p:ph type="ftr" sz="quarter" idx="11"/>
          </p:nvPr>
        </p:nvSpPr>
        <p:spPr/>
        <p:txBody>
          <a:bodyPr/>
          <a:lstStyle/>
          <a:p>
            <a:pPr>
              <a:defRPr/>
            </a:pPr>
            <a:r>
              <a:rPr lang="en-US"/>
              <a:t>L21:  MRI Signal and Image Formation</a:t>
            </a:r>
          </a:p>
        </p:txBody>
      </p:sp>
      <p:sp>
        <p:nvSpPr>
          <p:cNvPr id="7" name="Slide Number Placeholder 6">
            <a:extLst>
              <a:ext uri="{FF2B5EF4-FFF2-40B4-BE49-F238E27FC236}">
                <a16:creationId xmlns:a16="http://schemas.microsoft.com/office/drawing/2014/main" id="{CB2DB217-2508-4DFE-B9E3-94DB1F80317E}"/>
              </a:ext>
            </a:extLst>
          </p:cNvPr>
          <p:cNvSpPr>
            <a:spLocks noGrp="1"/>
          </p:cNvSpPr>
          <p:nvPr>
            <p:ph type="sldNum" sz="quarter" idx="12"/>
          </p:nvPr>
        </p:nvSpPr>
        <p:spPr/>
        <p:txBody>
          <a:bodyPr/>
          <a:lstStyle/>
          <a:p>
            <a:pPr>
              <a:defRPr/>
            </a:pPr>
            <a:fld id="{A457FA14-F3D0-4CE6-B817-B8ACB669EC69}" type="slidenum">
              <a:rPr lang="en-US" altLang="en-US" smtClean="0"/>
              <a:pPr>
                <a:defRPr/>
              </a:pPr>
              <a:t>31</a:t>
            </a:fld>
            <a:endParaRPr lang="en-US" altLang="en-US"/>
          </a:p>
        </p:txBody>
      </p:sp>
    </p:spTree>
    <p:extLst>
      <p:ext uri="{BB962C8B-B14F-4D97-AF65-F5344CB8AC3E}">
        <p14:creationId xmlns:p14="http://schemas.microsoft.com/office/powerpoint/2010/main" val="254289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2D4C295-314C-460D-901B-7137393B09C2}"/>
              </a:ext>
            </a:extLst>
          </p:cNvPr>
          <p:cNvPicPr>
            <a:picLocks noGrp="1" noChangeAspect="1"/>
          </p:cNvPicPr>
          <p:nvPr>
            <p:ph idx="1"/>
          </p:nvPr>
        </p:nvPicPr>
        <p:blipFill>
          <a:blip r:embed="rId2"/>
          <a:stretch>
            <a:fillRect/>
          </a:stretch>
        </p:blipFill>
        <p:spPr>
          <a:xfrm>
            <a:off x="514350" y="2057444"/>
            <a:ext cx="9258300" cy="3611474"/>
          </a:xfrm>
          <a:prstGeom prst="rect">
            <a:avLst/>
          </a:prstGeom>
        </p:spPr>
      </p:pic>
      <p:sp>
        <p:nvSpPr>
          <p:cNvPr id="4" name="Date Placeholder 3">
            <a:extLst>
              <a:ext uri="{FF2B5EF4-FFF2-40B4-BE49-F238E27FC236}">
                <a16:creationId xmlns:a16="http://schemas.microsoft.com/office/drawing/2014/main" id="{49855F31-ECC3-43C3-80A9-EC4FD8C07195}"/>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FAF7945E-F5D3-4C1D-94FD-00F658443A23}"/>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299E5E6B-0931-44B7-889B-00C14B815960}"/>
              </a:ext>
            </a:extLst>
          </p:cNvPr>
          <p:cNvSpPr>
            <a:spLocks noGrp="1"/>
          </p:cNvSpPr>
          <p:nvPr>
            <p:ph type="sldNum" sz="quarter" idx="12"/>
          </p:nvPr>
        </p:nvSpPr>
        <p:spPr/>
        <p:txBody>
          <a:bodyPr/>
          <a:lstStyle/>
          <a:p>
            <a:pPr>
              <a:defRPr/>
            </a:pPr>
            <a:fld id="{F0717801-9C2A-4D39-A345-FFE34DD1CB73}" type="slidenum">
              <a:rPr lang="en-US" altLang="en-US" smtClean="0"/>
              <a:pPr>
                <a:defRPr/>
              </a:pPr>
              <a:t>32</a:t>
            </a:fld>
            <a:endParaRPr lang="en-US" altLang="en-US"/>
          </a:p>
        </p:txBody>
      </p:sp>
    </p:spTree>
    <p:extLst>
      <p:ext uri="{BB962C8B-B14F-4D97-AF65-F5344CB8AC3E}">
        <p14:creationId xmlns:p14="http://schemas.microsoft.com/office/powerpoint/2010/main" val="1830673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1F4D-A1C2-4F9E-A4E9-7AB58BA5A205}"/>
              </a:ext>
            </a:extLst>
          </p:cNvPr>
          <p:cNvSpPr>
            <a:spLocks noGrp="1"/>
          </p:cNvSpPr>
          <p:nvPr>
            <p:ph type="title"/>
          </p:nvPr>
        </p:nvSpPr>
        <p:spPr/>
        <p:txBody>
          <a:bodyPr/>
          <a:lstStyle/>
          <a:p>
            <a:pPr algn="ctr"/>
            <a:r>
              <a:rPr lang="en-US" dirty="0"/>
              <a:t>Image Reconstruction is </a:t>
            </a:r>
            <a:r>
              <a:rPr lang="en-US" dirty="0">
                <a:solidFill>
                  <a:srgbClr val="FF0000"/>
                </a:solidFill>
              </a:rPr>
              <a:t>Inverse 2D FT</a:t>
            </a:r>
            <a:r>
              <a:rPr lang="en-US" dirty="0"/>
              <a:t>.</a:t>
            </a:r>
          </a:p>
        </p:txBody>
      </p:sp>
      <p:pic>
        <p:nvPicPr>
          <p:cNvPr id="7" name="Content Placeholder 6">
            <a:extLst>
              <a:ext uri="{FF2B5EF4-FFF2-40B4-BE49-F238E27FC236}">
                <a16:creationId xmlns:a16="http://schemas.microsoft.com/office/drawing/2014/main" id="{319CBA8B-8CD5-4118-9BA0-810322BF9D1C}"/>
              </a:ext>
            </a:extLst>
          </p:cNvPr>
          <p:cNvPicPr>
            <a:picLocks noGrp="1" noChangeAspect="1"/>
          </p:cNvPicPr>
          <p:nvPr>
            <p:ph idx="1"/>
          </p:nvPr>
        </p:nvPicPr>
        <p:blipFill>
          <a:blip r:embed="rId2"/>
          <a:stretch>
            <a:fillRect/>
          </a:stretch>
        </p:blipFill>
        <p:spPr>
          <a:xfrm>
            <a:off x="648809" y="1600200"/>
            <a:ext cx="8989381" cy="4525963"/>
          </a:xfrm>
          <a:prstGeom prst="rect">
            <a:avLst/>
          </a:prstGeom>
        </p:spPr>
      </p:pic>
      <p:sp>
        <p:nvSpPr>
          <p:cNvPr id="4" name="Date Placeholder 3">
            <a:extLst>
              <a:ext uri="{FF2B5EF4-FFF2-40B4-BE49-F238E27FC236}">
                <a16:creationId xmlns:a16="http://schemas.microsoft.com/office/drawing/2014/main" id="{7CA395D5-14B4-42DB-B856-825C58B61959}"/>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FAEDF4D3-3CDA-4958-B0F5-3C88E680BD2B}"/>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A200B59B-8A1B-496A-849E-B4D276E5AA8B}"/>
              </a:ext>
            </a:extLst>
          </p:cNvPr>
          <p:cNvSpPr>
            <a:spLocks noGrp="1"/>
          </p:cNvSpPr>
          <p:nvPr>
            <p:ph type="sldNum" sz="quarter" idx="12"/>
          </p:nvPr>
        </p:nvSpPr>
        <p:spPr/>
        <p:txBody>
          <a:bodyPr/>
          <a:lstStyle/>
          <a:p>
            <a:pPr>
              <a:defRPr/>
            </a:pPr>
            <a:fld id="{F0717801-9C2A-4D39-A345-FFE34DD1CB73}" type="slidenum">
              <a:rPr lang="en-US" altLang="en-US" smtClean="0"/>
              <a:pPr>
                <a:defRPr/>
              </a:pPr>
              <a:t>33</a:t>
            </a:fld>
            <a:endParaRPr lang="en-US" altLang="en-US"/>
          </a:p>
        </p:txBody>
      </p:sp>
    </p:spTree>
    <p:extLst>
      <p:ext uri="{BB962C8B-B14F-4D97-AF65-F5344CB8AC3E}">
        <p14:creationId xmlns:p14="http://schemas.microsoft.com/office/powerpoint/2010/main" val="381133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EC67-A5C9-4177-AC3D-3934630812B5}"/>
              </a:ext>
            </a:extLst>
          </p:cNvPr>
          <p:cNvSpPr>
            <a:spLocks noGrp="1"/>
          </p:cNvSpPr>
          <p:nvPr>
            <p:ph type="title"/>
          </p:nvPr>
        </p:nvSpPr>
        <p:spPr/>
        <p:txBody>
          <a:bodyPr/>
          <a:lstStyle/>
          <a:p>
            <a:pPr algn="ctr"/>
            <a:r>
              <a:rPr lang="en-US" dirty="0"/>
              <a:t>Why can MRI recon use </a:t>
            </a:r>
            <a:r>
              <a:rPr lang="en-US" altLang="zh-CN" dirty="0" err="1"/>
              <a:t>iFFT</a:t>
            </a:r>
            <a:r>
              <a:rPr lang="en-US" altLang="zh-CN" dirty="0"/>
              <a:t> directly?</a:t>
            </a:r>
            <a:endParaRPr lang="en-US" dirty="0"/>
          </a:p>
        </p:txBody>
      </p:sp>
      <p:pic>
        <p:nvPicPr>
          <p:cNvPr id="7" name="MRI image formation K sapce">
            <a:hlinkClick r:id="" action="ppaction://media"/>
            <a:extLst>
              <a:ext uri="{FF2B5EF4-FFF2-40B4-BE49-F238E27FC236}">
                <a16:creationId xmlns:a16="http://schemas.microsoft.com/office/drawing/2014/main" id="{DC625979-F018-4334-B746-CE34FB0080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775" y="1600200"/>
            <a:ext cx="8045450" cy="4525963"/>
          </a:xfrm>
        </p:spPr>
      </p:pic>
      <p:sp>
        <p:nvSpPr>
          <p:cNvPr id="4" name="Date Placeholder 3">
            <a:extLst>
              <a:ext uri="{FF2B5EF4-FFF2-40B4-BE49-F238E27FC236}">
                <a16:creationId xmlns:a16="http://schemas.microsoft.com/office/drawing/2014/main" id="{4ABA9373-4382-4B3F-917F-03A63AC50E12}"/>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25609B05-818C-4867-B849-86F683F55278}"/>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68AA2A23-A950-4F06-AA1D-4890E5FDC25C}"/>
              </a:ext>
            </a:extLst>
          </p:cNvPr>
          <p:cNvSpPr>
            <a:spLocks noGrp="1"/>
          </p:cNvSpPr>
          <p:nvPr>
            <p:ph type="sldNum" sz="quarter" idx="12"/>
          </p:nvPr>
        </p:nvSpPr>
        <p:spPr/>
        <p:txBody>
          <a:bodyPr/>
          <a:lstStyle/>
          <a:p>
            <a:pPr>
              <a:defRPr/>
            </a:pPr>
            <a:fld id="{F0717801-9C2A-4D39-A345-FFE34DD1CB73}" type="slidenum">
              <a:rPr lang="en-US" altLang="en-US" smtClean="0"/>
              <a:pPr>
                <a:defRPr/>
              </a:pPr>
              <a:t>34</a:t>
            </a:fld>
            <a:endParaRPr lang="en-US" altLang="en-US"/>
          </a:p>
        </p:txBody>
      </p:sp>
    </p:spTree>
    <p:extLst>
      <p:ext uri="{BB962C8B-B14F-4D97-AF65-F5344CB8AC3E}">
        <p14:creationId xmlns:p14="http://schemas.microsoft.com/office/powerpoint/2010/main" val="231636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42B92D0-846E-4392-830A-EFE3062079CF}"/>
              </a:ext>
            </a:extLst>
          </p:cNvPr>
          <p:cNvSpPr>
            <a:spLocks noGrp="1"/>
          </p:cNvSpPr>
          <p:nvPr>
            <p:ph type="title"/>
          </p:nvPr>
        </p:nvSpPr>
        <p:spPr/>
        <p:txBody>
          <a:bodyPr/>
          <a:lstStyle/>
          <a:p>
            <a:pPr algn="ctr"/>
            <a:r>
              <a:rPr lang="en-US" altLang="zh-CN" dirty="0"/>
              <a:t>2024</a:t>
            </a:r>
            <a:r>
              <a:rPr lang="zh-CN" altLang="en-US" dirty="0"/>
              <a:t>期中考试成绩分布</a:t>
            </a:r>
            <a:endParaRPr lang="en-US" dirty="0"/>
          </a:p>
        </p:txBody>
      </p:sp>
      <p:pic>
        <p:nvPicPr>
          <p:cNvPr id="8" name="Content Placeholder 7">
            <a:extLst>
              <a:ext uri="{FF2B5EF4-FFF2-40B4-BE49-F238E27FC236}">
                <a16:creationId xmlns:a16="http://schemas.microsoft.com/office/drawing/2014/main" id="{541B366D-BE96-475E-8E6F-9C32B2BCA71A}"/>
              </a:ext>
            </a:extLst>
          </p:cNvPr>
          <p:cNvPicPr>
            <a:picLocks noGrp="1" noChangeAspect="1"/>
          </p:cNvPicPr>
          <p:nvPr>
            <p:ph idx="1"/>
          </p:nvPr>
        </p:nvPicPr>
        <p:blipFill rotWithShape="1">
          <a:blip r:embed="rId3"/>
          <a:srcRect l="741" t="11344" r="914" b="2094"/>
          <a:stretch/>
        </p:blipFill>
        <p:spPr>
          <a:xfrm>
            <a:off x="676825" y="1887043"/>
            <a:ext cx="8973881" cy="2888805"/>
          </a:xfrm>
        </p:spPr>
      </p:pic>
      <p:sp>
        <p:nvSpPr>
          <p:cNvPr id="4" name="Date Placeholder 3">
            <a:extLst>
              <a:ext uri="{FF2B5EF4-FFF2-40B4-BE49-F238E27FC236}">
                <a16:creationId xmlns:a16="http://schemas.microsoft.com/office/drawing/2014/main" id="{D7424714-731C-48C2-B55F-E4F0CD699253}"/>
              </a:ext>
            </a:extLst>
          </p:cNvPr>
          <p:cNvSpPr>
            <a:spLocks noGrp="1"/>
          </p:cNvSpPr>
          <p:nvPr>
            <p:ph type="dt" sz="half" idx="10"/>
          </p:nvPr>
        </p:nvSpPr>
        <p:spPr/>
        <p:txBody>
          <a:bodyPr/>
          <a:lstStyle/>
          <a:p>
            <a:pPr>
              <a:defRPr/>
            </a:pPr>
            <a:r>
              <a:rPr lang="en-US" altLang="en-US" dirty="0"/>
              <a:t>BME2104 -《</a:t>
            </a:r>
            <a:r>
              <a:rPr lang="en-US" altLang="en-US" dirty="0" err="1"/>
              <a:t>生物医学影像技术</a:t>
            </a:r>
            <a:r>
              <a:rPr lang="en-US" altLang="en-US" dirty="0"/>
              <a:t>》</a:t>
            </a:r>
          </a:p>
        </p:txBody>
      </p:sp>
      <p:sp>
        <p:nvSpPr>
          <p:cNvPr id="2" name="TextBox 1">
            <a:extLst>
              <a:ext uri="{FF2B5EF4-FFF2-40B4-BE49-F238E27FC236}">
                <a16:creationId xmlns:a16="http://schemas.microsoft.com/office/drawing/2014/main" id="{D90DED7E-3A41-47F7-BDFB-803CA24F10E6}"/>
              </a:ext>
            </a:extLst>
          </p:cNvPr>
          <p:cNvSpPr txBox="1"/>
          <p:nvPr/>
        </p:nvSpPr>
        <p:spPr>
          <a:xfrm>
            <a:off x="949345" y="5474752"/>
            <a:ext cx="886443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5</a:t>
            </a:r>
            <a:r>
              <a:rPr lang="zh-CN" altLang="en-US" sz="2000" dirty="0"/>
              <a:t>月</a:t>
            </a:r>
            <a:r>
              <a:rPr lang="en-US" altLang="zh-CN" sz="2000" dirty="0"/>
              <a:t>29</a:t>
            </a:r>
            <a:r>
              <a:rPr lang="zh-CN" altLang="en-US" sz="2000" dirty="0"/>
              <a:t>日课程调整到</a:t>
            </a:r>
            <a:r>
              <a:rPr lang="en-US" altLang="zh-CN" sz="2000" dirty="0"/>
              <a:t>6</a:t>
            </a:r>
            <a:r>
              <a:rPr lang="zh-CN" altLang="en-US" sz="2000" dirty="0"/>
              <a:t>月初，具体日期等教务系统排课安排。</a:t>
            </a:r>
            <a:endParaRPr lang="en-US" sz="2000" dirty="0"/>
          </a:p>
        </p:txBody>
      </p:sp>
    </p:spTree>
    <p:extLst>
      <p:ext uri="{BB962C8B-B14F-4D97-AF65-F5344CB8AC3E}">
        <p14:creationId xmlns:p14="http://schemas.microsoft.com/office/powerpoint/2010/main" val="108894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3EC1-3686-4E4B-975A-5462DDC61EED}"/>
              </a:ext>
            </a:extLst>
          </p:cNvPr>
          <p:cNvSpPr>
            <a:spLocks noGrp="1"/>
          </p:cNvSpPr>
          <p:nvPr>
            <p:ph type="title"/>
          </p:nvPr>
        </p:nvSpPr>
        <p:spPr/>
        <p:txBody>
          <a:bodyPr/>
          <a:lstStyle/>
          <a:p>
            <a:pPr algn="ctr"/>
            <a:r>
              <a:rPr lang="en-US" dirty="0"/>
              <a:t>FID for 90</a:t>
            </a:r>
            <a:r>
              <a:rPr lang="en-US" dirty="0">
                <a:sym typeface="Symbol" panose="05050102010706020507" pitchFamily="18" charset="2"/>
              </a:rPr>
              <a:t></a:t>
            </a:r>
            <a:r>
              <a:rPr lang="en-US" dirty="0"/>
              <a:t> RF pulse. Note there is no magnetic gradient.</a:t>
            </a:r>
          </a:p>
        </p:txBody>
      </p:sp>
      <p:pic>
        <p:nvPicPr>
          <p:cNvPr id="7" name="MRI FID contrast_ 90° RF pulse">
            <a:hlinkClick r:id="" action="ppaction://media"/>
            <a:extLst>
              <a:ext uri="{FF2B5EF4-FFF2-40B4-BE49-F238E27FC236}">
                <a16:creationId xmlns:a16="http://schemas.microsoft.com/office/drawing/2014/main" id="{D41D84E9-14F4-45D0-B72A-0FCCB7A9BC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775" y="1600200"/>
            <a:ext cx="8045450" cy="4525963"/>
          </a:xfrm>
        </p:spPr>
      </p:pic>
      <p:sp>
        <p:nvSpPr>
          <p:cNvPr id="4" name="Date Placeholder 3">
            <a:extLst>
              <a:ext uri="{FF2B5EF4-FFF2-40B4-BE49-F238E27FC236}">
                <a16:creationId xmlns:a16="http://schemas.microsoft.com/office/drawing/2014/main" id="{BFDE4CFD-FAD6-4381-A542-3F012B880DAB}"/>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AEA26CD7-448A-4204-AFB1-163EDF3F045E}"/>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C860ED8D-E036-41CC-BE41-1453AF1510FB}"/>
              </a:ext>
            </a:extLst>
          </p:cNvPr>
          <p:cNvSpPr>
            <a:spLocks noGrp="1"/>
          </p:cNvSpPr>
          <p:nvPr>
            <p:ph type="sldNum" sz="quarter" idx="12"/>
          </p:nvPr>
        </p:nvSpPr>
        <p:spPr/>
        <p:txBody>
          <a:bodyPr/>
          <a:lstStyle/>
          <a:p>
            <a:pPr>
              <a:defRPr/>
            </a:pPr>
            <a:fld id="{F0717801-9C2A-4D39-A345-FFE34DD1CB73}" type="slidenum">
              <a:rPr lang="en-US" altLang="en-US" smtClean="0"/>
              <a:pPr>
                <a:defRPr/>
              </a:pPr>
              <a:t>4</a:t>
            </a:fld>
            <a:endParaRPr lang="en-US" altLang="en-US"/>
          </a:p>
        </p:txBody>
      </p:sp>
    </p:spTree>
    <p:extLst>
      <p:ext uri="{BB962C8B-B14F-4D97-AF65-F5344CB8AC3E}">
        <p14:creationId xmlns:p14="http://schemas.microsoft.com/office/powerpoint/2010/main" val="15899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02" name="Rectangle 14">
            <a:extLst>
              <a:ext uri="{FF2B5EF4-FFF2-40B4-BE49-F238E27FC236}">
                <a16:creationId xmlns:a16="http://schemas.microsoft.com/office/drawing/2014/main" id="{9304DCAD-F1B2-4C58-81B7-47062174710B}"/>
              </a:ext>
            </a:extLst>
          </p:cNvPr>
          <p:cNvSpPr>
            <a:spLocks noChangeArrowheads="1"/>
          </p:cNvSpPr>
          <p:nvPr/>
        </p:nvSpPr>
        <p:spPr bwMode="auto">
          <a:xfrm>
            <a:off x="6008689" y="779463"/>
            <a:ext cx="3521075" cy="3251200"/>
          </a:xfrm>
          <a:prstGeom prst="rect">
            <a:avLst/>
          </a:prstGeom>
          <a:solidFill>
            <a:srgbClr val="FFFFFF"/>
          </a:solidFill>
          <a:ln>
            <a:noFill/>
          </a:ln>
          <a:effectLst/>
          <a:extLst/>
        </p:spPr>
        <p:txBody>
          <a:bodyPr wrap="none" lIns="90488" tIns="44450" rIns="90488" bIns="44450" anchor="ctr"/>
          <a:lstStyle/>
          <a:p>
            <a:pPr>
              <a:defRPr/>
            </a:pPr>
            <a:endParaRPr lang="en-US">
              <a:latin typeface="Tahoma" charset="0"/>
              <a:ea typeface="ＭＳ Ｐゴシック" charset="0"/>
            </a:endParaRPr>
          </a:p>
        </p:txBody>
      </p:sp>
      <p:pic>
        <p:nvPicPr>
          <p:cNvPr id="10242" name="Picture 12">
            <a:extLst>
              <a:ext uri="{FF2B5EF4-FFF2-40B4-BE49-F238E27FC236}">
                <a16:creationId xmlns:a16="http://schemas.microsoft.com/office/drawing/2014/main" id="{E752FB58-BE13-4A57-8C60-1B11D794B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32" b="523"/>
          <a:stretch>
            <a:fillRect/>
          </a:stretch>
        </p:blipFill>
        <p:spPr bwMode="auto">
          <a:xfrm>
            <a:off x="6081713" y="1759574"/>
            <a:ext cx="3351212" cy="3043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0301" name="Picture 13">
            <a:extLst>
              <a:ext uri="{FF2B5EF4-FFF2-40B4-BE49-F238E27FC236}">
                <a16:creationId xmlns:a16="http://schemas.microsoft.com/office/drawing/2014/main" id="{2BF4F138-4BC4-46E6-90AB-21B0DD054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58" b="470"/>
          <a:stretch>
            <a:fillRect/>
          </a:stretch>
        </p:blipFill>
        <p:spPr bwMode="auto">
          <a:xfrm>
            <a:off x="6094413" y="1759574"/>
            <a:ext cx="3365500" cy="305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0299" name="Picture 11">
            <a:extLst>
              <a:ext uri="{FF2B5EF4-FFF2-40B4-BE49-F238E27FC236}">
                <a16:creationId xmlns:a16="http://schemas.microsoft.com/office/drawing/2014/main" id="{C0654D3E-21FC-48F2-BF38-F76CABF59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743" b="1678"/>
          <a:stretch>
            <a:fillRect/>
          </a:stretch>
        </p:blipFill>
        <p:spPr bwMode="auto">
          <a:xfrm>
            <a:off x="6069013" y="1805610"/>
            <a:ext cx="3351212" cy="3017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0290" name="Rectangle 2">
            <a:extLst>
              <a:ext uri="{FF2B5EF4-FFF2-40B4-BE49-F238E27FC236}">
                <a16:creationId xmlns:a16="http://schemas.microsoft.com/office/drawing/2014/main" id="{8671CDC5-1918-4AAE-8ECF-DE1863FEE6FE}"/>
              </a:ext>
            </a:extLst>
          </p:cNvPr>
          <p:cNvSpPr>
            <a:spLocks noGrp="1" noChangeArrowheads="1"/>
          </p:cNvSpPr>
          <p:nvPr>
            <p:ph type="title"/>
          </p:nvPr>
        </p:nvSpPr>
        <p:spPr/>
        <p:txBody>
          <a:bodyPr rtlCol="0">
            <a:normAutofit/>
          </a:bodyPr>
          <a:lstStyle/>
          <a:p>
            <a:pPr fontAlgn="auto">
              <a:spcAft>
                <a:spcPts val="0"/>
              </a:spcAft>
              <a:defRPr/>
            </a:pPr>
            <a:r>
              <a:rPr lang="en-US" sz="4000">
                <a:ea typeface="+mj-ea"/>
                <a:cs typeface="+mj-cs"/>
              </a:rPr>
              <a:t>What is a FID?</a:t>
            </a:r>
          </a:p>
        </p:txBody>
      </p:sp>
      <p:sp>
        <p:nvSpPr>
          <p:cNvPr id="140291" name="Rectangle 3">
            <a:extLst>
              <a:ext uri="{FF2B5EF4-FFF2-40B4-BE49-F238E27FC236}">
                <a16:creationId xmlns:a16="http://schemas.microsoft.com/office/drawing/2014/main" id="{41783854-DF8C-48E7-81CD-0F008127BB2B}"/>
              </a:ext>
            </a:extLst>
          </p:cNvPr>
          <p:cNvSpPr>
            <a:spLocks noGrp="1" noChangeArrowheads="1"/>
          </p:cNvSpPr>
          <p:nvPr>
            <p:ph idx="1"/>
          </p:nvPr>
        </p:nvSpPr>
        <p:spPr>
          <a:xfrm>
            <a:off x="827087" y="2405063"/>
            <a:ext cx="4918075" cy="2274887"/>
          </a:xfrm>
        </p:spPr>
        <p:txBody>
          <a:bodyPr rtlCol="0">
            <a:normAutofit lnSpcReduction="10000"/>
          </a:bodyPr>
          <a:lstStyle/>
          <a:p>
            <a:pPr fontAlgn="auto">
              <a:lnSpc>
                <a:spcPct val="90000"/>
              </a:lnSpc>
              <a:spcBef>
                <a:spcPct val="75000"/>
              </a:spcBef>
              <a:spcAft>
                <a:spcPts val="0"/>
              </a:spcAft>
              <a:buFont typeface="Arial"/>
              <a:buChar char="•"/>
              <a:defRPr/>
            </a:pPr>
            <a:r>
              <a:rPr lang="en-US" sz="2000" dirty="0">
                <a:ea typeface="+mn-ea"/>
                <a:cs typeface="+mn-cs"/>
              </a:rPr>
              <a:t>The simplest form of MR signal</a:t>
            </a:r>
          </a:p>
          <a:p>
            <a:pPr fontAlgn="auto">
              <a:lnSpc>
                <a:spcPct val="90000"/>
              </a:lnSpc>
              <a:spcBef>
                <a:spcPct val="75000"/>
              </a:spcBef>
              <a:spcAft>
                <a:spcPts val="0"/>
              </a:spcAft>
              <a:buFont typeface="Arial"/>
              <a:buChar char="•"/>
              <a:defRPr/>
            </a:pPr>
            <a:r>
              <a:rPr lang="en-US" sz="2000" dirty="0">
                <a:ea typeface="+mn-ea"/>
                <a:cs typeface="+mn-cs"/>
              </a:rPr>
              <a:t>Created by a </a:t>
            </a:r>
            <a:r>
              <a:rPr lang="en-US" sz="2000" i="1" dirty="0">
                <a:solidFill>
                  <a:srgbClr val="FDA4B5"/>
                </a:solidFill>
                <a:ea typeface="+mn-ea"/>
                <a:cs typeface="+mn-cs"/>
              </a:rPr>
              <a:t>single</a:t>
            </a:r>
            <a:r>
              <a:rPr lang="en-US" sz="2000" dirty="0">
                <a:ea typeface="+mn-ea"/>
                <a:cs typeface="+mn-cs"/>
              </a:rPr>
              <a:t> </a:t>
            </a:r>
            <a:r>
              <a:rPr lang="en-US" sz="2000" i="1" dirty="0">
                <a:solidFill>
                  <a:srgbClr val="FDA4B5"/>
                </a:solidFill>
                <a:ea typeface="+mn-ea"/>
                <a:cs typeface="+mn-cs"/>
              </a:rPr>
              <a:t>RF-pulse</a:t>
            </a:r>
            <a:r>
              <a:rPr lang="en-US" sz="2000" dirty="0">
                <a:ea typeface="+mn-ea"/>
                <a:cs typeface="+mn-cs"/>
              </a:rPr>
              <a:t> that tips magnetization into the transverse plane</a:t>
            </a:r>
          </a:p>
          <a:p>
            <a:pPr fontAlgn="auto">
              <a:lnSpc>
                <a:spcPct val="90000"/>
              </a:lnSpc>
              <a:spcBef>
                <a:spcPct val="75000"/>
              </a:spcBef>
              <a:spcAft>
                <a:spcPts val="0"/>
              </a:spcAft>
              <a:buFont typeface="Arial"/>
              <a:buChar char="•"/>
              <a:defRPr/>
            </a:pPr>
            <a:r>
              <a:rPr lang="en-US" sz="2000" dirty="0"/>
              <a:t>FIDs were the first MR signals independently observed by Bloch and Purcell</a:t>
            </a:r>
          </a:p>
          <a:p>
            <a:pPr marL="0" indent="0" fontAlgn="auto">
              <a:lnSpc>
                <a:spcPct val="90000"/>
              </a:lnSpc>
              <a:spcBef>
                <a:spcPct val="75000"/>
              </a:spcBef>
              <a:spcAft>
                <a:spcPts val="0"/>
              </a:spcAft>
              <a:buNone/>
              <a:defRPr/>
            </a:pPr>
            <a:endParaRPr lang="en-US" sz="2000" dirty="0">
              <a:ea typeface="+mn-ea"/>
              <a:cs typeface="+mn-cs"/>
            </a:endParaRPr>
          </a:p>
          <a:p>
            <a:pPr fontAlgn="auto">
              <a:lnSpc>
                <a:spcPct val="90000"/>
              </a:lnSpc>
              <a:spcBef>
                <a:spcPct val="75000"/>
              </a:spcBef>
              <a:spcAft>
                <a:spcPts val="0"/>
              </a:spcAft>
              <a:buFont typeface="Arial"/>
              <a:buChar char="•"/>
              <a:defRPr/>
            </a:pPr>
            <a:endParaRPr lang="en-US" sz="2000" dirty="0">
              <a:ea typeface="+mn-ea"/>
              <a:cs typeface="+mn-cs"/>
            </a:endParaRPr>
          </a:p>
        </p:txBody>
      </p:sp>
      <p:sp>
        <p:nvSpPr>
          <p:cNvPr id="2" name="Date Placeholder 1">
            <a:extLst>
              <a:ext uri="{FF2B5EF4-FFF2-40B4-BE49-F238E27FC236}">
                <a16:creationId xmlns:a16="http://schemas.microsoft.com/office/drawing/2014/main" id="{B7792325-A196-49BF-B8E3-19FBE6B7BE33}"/>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4CDE2607-D777-447A-9735-67CF86FE6696}"/>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36534F39-F7D0-451F-A481-D72986AA2DAE}"/>
              </a:ext>
            </a:extLst>
          </p:cNvPr>
          <p:cNvSpPr>
            <a:spLocks noGrp="1"/>
          </p:cNvSpPr>
          <p:nvPr>
            <p:ph type="sldNum" sz="quarter" idx="12"/>
          </p:nvPr>
        </p:nvSpPr>
        <p:spPr/>
        <p:txBody>
          <a:bodyPr/>
          <a:lstStyle/>
          <a:p>
            <a:pPr>
              <a:defRPr/>
            </a:pPr>
            <a:fld id="{F0717801-9C2A-4D39-A345-FFE34DD1CB73}" type="slidenum">
              <a:rPr lang="en-US" altLang="en-US" smtClean="0"/>
              <a:pPr>
                <a:defRPr/>
              </a:pPr>
              <a:t>5</a:t>
            </a:fld>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140299"/>
                                        </p:tgtEl>
                                      </p:cBhvr>
                                    </p:animEffect>
                                    <p:set>
                                      <p:cBhvr>
                                        <p:cTn id="7" dur="1" fill="hold">
                                          <p:stCondLst>
                                            <p:cond delay="1999"/>
                                          </p:stCondLst>
                                        </p:cTn>
                                        <p:tgtEl>
                                          <p:spTgt spid="140299"/>
                                        </p:tgtEl>
                                        <p:attrNameLst>
                                          <p:attrName>style.visibility</p:attrName>
                                        </p:attrNameLst>
                                      </p:cBhvr>
                                      <p:to>
                                        <p:strVal val="hidden"/>
                                      </p:to>
                                    </p:set>
                                  </p:childTnLst>
                                </p:cTn>
                              </p:par>
                            </p:childTnLst>
                          </p:cTn>
                        </p:par>
                        <p:par>
                          <p:cTn id="8" fill="hold" nodeType="withGroup">
                            <p:stCondLst>
                              <p:cond delay="2000"/>
                            </p:stCondLst>
                            <p:childTnLst>
                              <p:par>
                                <p:cTn id="9" presetID="10" presetClass="exit" presetSubtype="0" fill="hold" nodeType="afterEffect">
                                  <p:stCondLst>
                                    <p:cond delay="0"/>
                                  </p:stCondLst>
                                  <p:childTnLst>
                                    <p:animEffect transition="out" filter="fade">
                                      <p:cBhvr>
                                        <p:cTn id="10" dur="2000"/>
                                        <p:tgtEl>
                                          <p:spTgt spid="140301"/>
                                        </p:tgtEl>
                                      </p:cBhvr>
                                    </p:animEffect>
                                    <p:set>
                                      <p:cBhvr>
                                        <p:cTn id="11" dur="1" fill="hold">
                                          <p:stCondLst>
                                            <p:cond delay="1999"/>
                                          </p:stCondLst>
                                        </p:cTn>
                                        <p:tgtEl>
                                          <p:spTgt spid="1403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A1E58215-B175-478B-A1D6-C43237474F46}"/>
              </a:ext>
            </a:extLst>
          </p:cNvPr>
          <p:cNvSpPr>
            <a:spLocks noGrp="1" noChangeArrowheads="1"/>
          </p:cNvSpPr>
          <p:nvPr>
            <p:ph type="title"/>
          </p:nvPr>
        </p:nvSpPr>
        <p:spPr>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rtlCol="0" anchor="ctr" anchorCtr="0" compatLnSpc="1">
            <a:prstTxWarp prst="textNoShape">
              <a:avLst/>
            </a:prstTxWarp>
            <a:normAutofit fontScale="90000"/>
          </a:bodyPr>
          <a:lstStyle/>
          <a:p>
            <a:pPr fontAlgn="auto">
              <a:spcAft>
                <a:spcPts val="0"/>
              </a:spcAft>
              <a:defRPr/>
            </a:pPr>
            <a:r>
              <a:rPr lang="en-US" sz="3600">
                <a:ea typeface="+mj-ea"/>
                <a:cs typeface="+mj-cs"/>
              </a:rPr>
              <a:t>Single RF Pulse Tips Magnetization into Transverse Plane, Creating an FID</a:t>
            </a:r>
          </a:p>
        </p:txBody>
      </p:sp>
      <p:sp>
        <p:nvSpPr>
          <p:cNvPr id="158770" name="Rectangle 50">
            <a:extLst>
              <a:ext uri="{FF2B5EF4-FFF2-40B4-BE49-F238E27FC236}">
                <a16:creationId xmlns:a16="http://schemas.microsoft.com/office/drawing/2014/main" id="{F714567B-1597-4A99-B2C1-794116A69A4C}"/>
              </a:ext>
            </a:extLst>
          </p:cNvPr>
          <p:cNvSpPr>
            <a:spLocks noChangeArrowheads="1"/>
          </p:cNvSpPr>
          <p:nvPr/>
        </p:nvSpPr>
        <p:spPr bwMode="auto">
          <a:xfrm>
            <a:off x="1630364" y="1501776"/>
            <a:ext cx="7070725" cy="3921125"/>
          </a:xfrm>
          <a:prstGeom prst="rect">
            <a:avLst/>
          </a:prstGeom>
          <a:solidFill>
            <a:srgbClr val="FFFFFF"/>
          </a:solidFill>
          <a:ln w="12700">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a:defRPr/>
            </a:pPr>
            <a:endParaRPr lang="en-US">
              <a:latin typeface="Tahoma" charset="0"/>
              <a:ea typeface="ＭＳ Ｐゴシック" charset="0"/>
            </a:endParaRPr>
          </a:p>
        </p:txBody>
      </p:sp>
      <p:pic>
        <p:nvPicPr>
          <p:cNvPr id="158771" name="Picture 51">
            <a:extLst>
              <a:ext uri="{FF2B5EF4-FFF2-40B4-BE49-F238E27FC236}">
                <a16:creationId xmlns:a16="http://schemas.microsoft.com/office/drawing/2014/main" id="{1805A7A6-D81F-435F-9580-3993CB61B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495" y="2259363"/>
            <a:ext cx="3437005" cy="3247676"/>
          </a:xfrm>
          <a:prstGeom prst="rect">
            <a:avLst/>
          </a:prstGeom>
          <a:solidFill>
            <a:srgbClr val="FFFFFF"/>
          </a:solid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8775" name="Text Box 55">
            <a:extLst>
              <a:ext uri="{FF2B5EF4-FFF2-40B4-BE49-F238E27FC236}">
                <a16:creationId xmlns:a16="http://schemas.microsoft.com/office/drawing/2014/main" id="{16553FC3-109D-4F67-BBF4-771D33F246F4}"/>
              </a:ext>
            </a:extLst>
          </p:cNvPr>
          <p:cNvSpPr txBox="1">
            <a:spLocks noChangeArrowheads="1"/>
          </p:cNvSpPr>
          <p:nvPr/>
        </p:nvSpPr>
        <p:spPr bwMode="auto">
          <a:xfrm>
            <a:off x="2444480" y="5237659"/>
            <a:ext cx="486288" cy="335350"/>
          </a:xfrm>
          <a:prstGeom prst="rect">
            <a:avLst/>
          </a:prstGeom>
          <a:solidFill>
            <a:srgbClr val="FFFFFF"/>
          </a:solid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solidFill>
                  <a:srgbClr val="000000"/>
                </a:solidFill>
                <a:latin typeface="Comic Sans MS" charset="0"/>
                <a:ea typeface="ＭＳ Ｐゴシック" charset="0"/>
              </a:rPr>
              <a:t>Mx</a:t>
            </a:r>
          </a:p>
        </p:txBody>
      </p:sp>
      <p:sp>
        <p:nvSpPr>
          <p:cNvPr id="158776" name="Text Box 56">
            <a:extLst>
              <a:ext uri="{FF2B5EF4-FFF2-40B4-BE49-F238E27FC236}">
                <a16:creationId xmlns:a16="http://schemas.microsoft.com/office/drawing/2014/main" id="{C0F39016-F116-495E-B93E-6875511965A3}"/>
              </a:ext>
            </a:extLst>
          </p:cNvPr>
          <p:cNvSpPr txBox="1">
            <a:spLocks noChangeArrowheads="1"/>
          </p:cNvSpPr>
          <p:nvPr/>
        </p:nvSpPr>
        <p:spPr bwMode="auto">
          <a:xfrm>
            <a:off x="4818494" y="4516106"/>
            <a:ext cx="471626" cy="335350"/>
          </a:xfrm>
          <a:prstGeom prst="rect">
            <a:avLst/>
          </a:prstGeom>
          <a:solidFill>
            <a:srgbClr val="FFFFFF"/>
          </a:solid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solidFill>
                  <a:srgbClr val="000000"/>
                </a:solidFill>
                <a:latin typeface="Comic Sans MS" charset="0"/>
                <a:ea typeface="ＭＳ Ｐゴシック" charset="0"/>
              </a:rPr>
              <a:t>My</a:t>
            </a:r>
          </a:p>
        </p:txBody>
      </p:sp>
      <p:sp>
        <p:nvSpPr>
          <p:cNvPr id="158777" name="Text Box 57">
            <a:extLst>
              <a:ext uri="{FF2B5EF4-FFF2-40B4-BE49-F238E27FC236}">
                <a16:creationId xmlns:a16="http://schemas.microsoft.com/office/drawing/2014/main" id="{43010E6B-FBAD-4791-91FB-E807BD390BA1}"/>
              </a:ext>
            </a:extLst>
          </p:cNvPr>
          <p:cNvSpPr txBox="1">
            <a:spLocks noChangeArrowheads="1"/>
          </p:cNvSpPr>
          <p:nvPr/>
        </p:nvSpPr>
        <p:spPr bwMode="auto">
          <a:xfrm>
            <a:off x="1338725" y="3729957"/>
            <a:ext cx="474070" cy="335350"/>
          </a:xfrm>
          <a:prstGeom prst="rect">
            <a:avLst/>
          </a:prstGeom>
          <a:solidFill>
            <a:srgbClr val="FFFFFF"/>
          </a:solid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solidFill>
                  <a:srgbClr val="000000"/>
                </a:solidFill>
                <a:latin typeface="Comic Sans MS" charset="0"/>
                <a:ea typeface="ＭＳ Ｐゴシック" charset="0"/>
              </a:rPr>
              <a:t>Mz</a:t>
            </a:r>
          </a:p>
        </p:txBody>
      </p:sp>
      <p:sp>
        <p:nvSpPr>
          <p:cNvPr id="158778" name="Oval 58">
            <a:extLst>
              <a:ext uri="{FF2B5EF4-FFF2-40B4-BE49-F238E27FC236}">
                <a16:creationId xmlns:a16="http://schemas.microsoft.com/office/drawing/2014/main" id="{57B45302-3595-43DB-998B-ED393617D89D}"/>
              </a:ext>
            </a:extLst>
          </p:cNvPr>
          <p:cNvSpPr>
            <a:spLocks noChangeArrowheads="1"/>
          </p:cNvSpPr>
          <p:nvPr/>
        </p:nvSpPr>
        <p:spPr bwMode="auto">
          <a:xfrm>
            <a:off x="4513037" y="4435017"/>
            <a:ext cx="146619" cy="175921"/>
          </a:xfrm>
          <a:prstGeom prst="ellipse">
            <a:avLst/>
          </a:prstGeom>
          <a:solidFill>
            <a:srgbClr val="FFFFFF"/>
          </a:solidFill>
          <a:ln w="1270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a:defRPr/>
            </a:pPr>
            <a:endParaRPr lang="en-US">
              <a:latin typeface="Tahoma" charset="0"/>
              <a:ea typeface="ＭＳ Ｐゴシック" charset="0"/>
            </a:endParaRPr>
          </a:p>
        </p:txBody>
      </p:sp>
      <p:pic>
        <p:nvPicPr>
          <p:cNvPr id="158783" name="Picture 63">
            <a:extLst>
              <a:ext uri="{FF2B5EF4-FFF2-40B4-BE49-F238E27FC236}">
                <a16:creationId xmlns:a16="http://schemas.microsoft.com/office/drawing/2014/main" id="{EC740125-7090-4AB3-88F8-2B0F0C60E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232" y="2038087"/>
            <a:ext cx="2534074" cy="1763338"/>
          </a:xfrm>
          <a:prstGeom prst="rect">
            <a:avLst/>
          </a:prstGeom>
          <a:solidFill>
            <a:srgbClr val="FFFFFF"/>
          </a:solidFill>
          <a:ln w="12700">
            <a:solidFill>
              <a:srgbClr val="FFFF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 name="Group 4">
            <a:extLst>
              <a:ext uri="{FF2B5EF4-FFF2-40B4-BE49-F238E27FC236}">
                <a16:creationId xmlns:a16="http://schemas.microsoft.com/office/drawing/2014/main" id="{104515C7-2307-4BA4-B4DD-B6E8EC050E32}"/>
              </a:ext>
            </a:extLst>
          </p:cNvPr>
          <p:cNvGrpSpPr>
            <a:grpSpLocks noChangeAspect="1"/>
          </p:cNvGrpSpPr>
          <p:nvPr/>
        </p:nvGrpSpPr>
        <p:grpSpPr bwMode="auto">
          <a:xfrm>
            <a:off x="5737310" y="3981470"/>
            <a:ext cx="2509838" cy="1790700"/>
            <a:chOff x="4269" y="2262"/>
            <a:chExt cx="1581" cy="1128"/>
          </a:xfrm>
        </p:grpSpPr>
        <p:sp>
          <p:nvSpPr>
            <p:cNvPr id="3" name="AutoShape 3">
              <a:extLst>
                <a:ext uri="{FF2B5EF4-FFF2-40B4-BE49-F238E27FC236}">
                  <a16:creationId xmlns:a16="http://schemas.microsoft.com/office/drawing/2014/main" id="{18DDB3B7-0249-4FC9-A05C-5DB9DDCEC167}"/>
                </a:ext>
              </a:extLst>
            </p:cNvPr>
            <p:cNvSpPr>
              <a:spLocks noChangeAspect="1" noChangeArrowheads="1" noTextEdit="1"/>
            </p:cNvSpPr>
            <p:nvPr/>
          </p:nvSpPr>
          <p:spPr bwMode="auto">
            <a:xfrm>
              <a:off x="4287" y="2274"/>
              <a:ext cx="1547" cy="1046"/>
            </a:xfrm>
            <a:prstGeom prst="rect">
              <a:avLst/>
            </a:prstGeom>
            <a:solidFill>
              <a:srgbClr val="FFFFFF"/>
            </a:solidFill>
            <a:ln w="12700" cap="flat" cmpd="sng" algn="ctr">
              <a:solidFill>
                <a:srgbClr val="FFFFFF"/>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4" name="Rectangle 5">
              <a:extLst>
                <a:ext uri="{FF2B5EF4-FFF2-40B4-BE49-F238E27FC236}">
                  <a16:creationId xmlns:a16="http://schemas.microsoft.com/office/drawing/2014/main" id="{ACA06B10-8682-4F79-9500-DF228F449E6F}"/>
                </a:ext>
              </a:extLst>
            </p:cNvPr>
            <p:cNvSpPr>
              <a:spLocks noChangeArrowheads="1"/>
            </p:cNvSpPr>
            <p:nvPr/>
          </p:nvSpPr>
          <p:spPr bwMode="auto">
            <a:xfrm>
              <a:off x="4287" y="2274"/>
              <a:ext cx="1547" cy="1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Line 6">
              <a:extLst>
                <a:ext uri="{FF2B5EF4-FFF2-40B4-BE49-F238E27FC236}">
                  <a16:creationId xmlns:a16="http://schemas.microsoft.com/office/drawing/2014/main" id="{DDCC021C-D5A9-4EE0-864A-E4598FE9399C}"/>
                </a:ext>
              </a:extLst>
            </p:cNvPr>
            <p:cNvSpPr>
              <a:spLocks noChangeShapeType="1"/>
            </p:cNvSpPr>
            <p:nvPr/>
          </p:nvSpPr>
          <p:spPr bwMode="auto">
            <a:xfrm flipV="1">
              <a:off x="4582" y="3101"/>
              <a:ext cx="0"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7">
              <a:extLst>
                <a:ext uri="{FF2B5EF4-FFF2-40B4-BE49-F238E27FC236}">
                  <a16:creationId xmlns:a16="http://schemas.microsoft.com/office/drawing/2014/main" id="{EA5BEC8D-DA4F-4BEC-8827-2F00C215329D}"/>
                </a:ext>
              </a:extLst>
            </p:cNvPr>
            <p:cNvSpPr>
              <a:spLocks noChangeArrowheads="1"/>
            </p:cNvSpPr>
            <p:nvPr/>
          </p:nvSpPr>
          <p:spPr bwMode="auto">
            <a:xfrm>
              <a:off x="4566" y="3125"/>
              <a:ext cx="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Line 8">
              <a:extLst>
                <a:ext uri="{FF2B5EF4-FFF2-40B4-BE49-F238E27FC236}">
                  <a16:creationId xmlns:a16="http://schemas.microsoft.com/office/drawing/2014/main" id="{3E391B5D-4A89-4565-919A-3CA141551C90}"/>
                </a:ext>
              </a:extLst>
            </p:cNvPr>
            <p:cNvSpPr>
              <a:spLocks noChangeShapeType="1"/>
            </p:cNvSpPr>
            <p:nvPr/>
          </p:nvSpPr>
          <p:spPr bwMode="auto">
            <a:xfrm flipV="1">
              <a:off x="4872" y="3101"/>
              <a:ext cx="0"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9">
              <a:extLst>
                <a:ext uri="{FF2B5EF4-FFF2-40B4-BE49-F238E27FC236}">
                  <a16:creationId xmlns:a16="http://schemas.microsoft.com/office/drawing/2014/main" id="{A53CB528-543E-402C-85C3-CF07F0F94ABA}"/>
                </a:ext>
              </a:extLst>
            </p:cNvPr>
            <p:cNvSpPr>
              <a:spLocks noChangeArrowheads="1"/>
            </p:cNvSpPr>
            <p:nvPr/>
          </p:nvSpPr>
          <p:spPr bwMode="auto">
            <a:xfrm>
              <a:off x="4840" y="3125"/>
              <a:ext cx="11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Line 10">
              <a:extLst>
                <a:ext uri="{FF2B5EF4-FFF2-40B4-BE49-F238E27FC236}">
                  <a16:creationId xmlns:a16="http://schemas.microsoft.com/office/drawing/2014/main" id="{1FEDF6C8-04AC-446C-A772-A74980670C5E}"/>
                </a:ext>
              </a:extLst>
            </p:cNvPr>
            <p:cNvSpPr>
              <a:spLocks noChangeShapeType="1"/>
            </p:cNvSpPr>
            <p:nvPr/>
          </p:nvSpPr>
          <p:spPr bwMode="auto">
            <a:xfrm flipV="1">
              <a:off x="5163" y="3101"/>
              <a:ext cx="0"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11">
              <a:extLst>
                <a:ext uri="{FF2B5EF4-FFF2-40B4-BE49-F238E27FC236}">
                  <a16:creationId xmlns:a16="http://schemas.microsoft.com/office/drawing/2014/main" id="{16E9ED6B-C668-4B02-9E68-348410C57061}"/>
                </a:ext>
              </a:extLst>
            </p:cNvPr>
            <p:cNvSpPr>
              <a:spLocks noChangeArrowheads="1"/>
            </p:cNvSpPr>
            <p:nvPr/>
          </p:nvSpPr>
          <p:spPr bwMode="auto">
            <a:xfrm>
              <a:off x="5114" y="3125"/>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Line 12">
              <a:extLst>
                <a:ext uri="{FF2B5EF4-FFF2-40B4-BE49-F238E27FC236}">
                  <a16:creationId xmlns:a16="http://schemas.microsoft.com/office/drawing/2014/main" id="{17067FD8-FF6F-41A9-886C-105211B5B8B9}"/>
                </a:ext>
              </a:extLst>
            </p:cNvPr>
            <p:cNvSpPr>
              <a:spLocks noChangeShapeType="1"/>
            </p:cNvSpPr>
            <p:nvPr/>
          </p:nvSpPr>
          <p:spPr bwMode="auto">
            <a:xfrm flipV="1">
              <a:off x="5458" y="3101"/>
              <a:ext cx="0"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3">
              <a:extLst>
                <a:ext uri="{FF2B5EF4-FFF2-40B4-BE49-F238E27FC236}">
                  <a16:creationId xmlns:a16="http://schemas.microsoft.com/office/drawing/2014/main" id="{E34D2DB2-3702-49E1-B379-99102746A2D6}"/>
                </a:ext>
              </a:extLst>
            </p:cNvPr>
            <p:cNvSpPr>
              <a:spLocks noChangeArrowheads="1"/>
            </p:cNvSpPr>
            <p:nvPr/>
          </p:nvSpPr>
          <p:spPr bwMode="auto">
            <a:xfrm>
              <a:off x="5410" y="3125"/>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Line 14">
              <a:extLst>
                <a:ext uri="{FF2B5EF4-FFF2-40B4-BE49-F238E27FC236}">
                  <a16:creationId xmlns:a16="http://schemas.microsoft.com/office/drawing/2014/main" id="{586C0409-C183-4D1F-B672-A7F94C8ECE73}"/>
                </a:ext>
              </a:extLst>
            </p:cNvPr>
            <p:cNvSpPr>
              <a:spLocks noChangeShapeType="1"/>
            </p:cNvSpPr>
            <p:nvPr/>
          </p:nvSpPr>
          <p:spPr bwMode="auto">
            <a:xfrm flipV="1">
              <a:off x="5748" y="3101"/>
              <a:ext cx="0"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5">
              <a:extLst>
                <a:ext uri="{FF2B5EF4-FFF2-40B4-BE49-F238E27FC236}">
                  <a16:creationId xmlns:a16="http://schemas.microsoft.com/office/drawing/2014/main" id="{FFA2FD9C-2AC0-4A5B-BFA4-2C3BFEF917E4}"/>
                </a:ext>
              </a:extLst>
            </p:cNvPr>
            <p:cNvSpPr>
              <a:spLocks noChangeArrowheads="1"/>
            </p:cNvSpPr>
            <p:nvPr/>
          </p:nvSpPr>
          <p:spPr bwMode="auto">
            <a:xfrm>
              <a:off x="5700" y="3125"/>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Line 16">
              <a:extLst>
                <a:ext uri="{FF2B5EF4-FFF2-40B4-BE49-F238E27FC236}">
                  <a16:creationId xmlns:a16="http://schemas.microsoft.com/office/drawing/2014/main" id="{CA028772-15EB-4855-B6B5-30C789073A46}"/>
                </a:ext>
              </a:extLst>
            </p:cNvPr>
            <p:cNvSpPr>
              <a:spLocks noChangeShapeType="1"/>
            </p:cNvSpPr>
            <p:nvPr/>
          </p:nvSpPr>
          <p:spPr bwMode="auto">
            <a:xfrm flipV="1">
              <a:off x="4642"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7">
              <a:extLst>
                <a:ext uri="{FF2B5EF4-FFF2-40B4-BE49-F238E27FC236}">
                  <a16:creationId xmlns:a16="http://schemas.microsoft.com/office/drawing/2014/main" id="{2FC66830-E15E-406E-A4CA-7A0A4834A9AD}"/>
                </a:ext>
              </a:extLst>
            </p:cNvPr>
            <p:cNvSpPr>
              <a:spLocks noChangeShapeType="1"/>
            </p:cNvSpPr>
            <p:nvPr/>
          </p:nvSpPr>
          <p:spPr bwMode="auto">
            <a:xfrm flipV="1">
              <a:off x="4695"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8">
              <a:extLst>
                <a:ext uri="{FF2B5EF4-FFF2-40B4-BE49-F238E27FC236}">
                  <a16:creationId xmlns:a16="http://schemas.microsoft.com/office/drawing/2014/main" id="{E7615B64-BB67-4D15-99F3-4B1F107C6422}"/>
                </a:ext>
              </a:extLst>
            </p:cNvPr>
            <p:cNvSpPr>
              <a:spLocks noChangeShapeType="1"/>
            </p:cNvSpPr>
            <p:nvPr/>
          </p:nvSpPr>
          <p:spPr bwMode="auto">
            <a:xfrm flipV="1">
              <a:off x="4754"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9">
              <a:extLst>
                <a:ext uri="{FF2B5EF4-FFF2-40B4-BE49-F238E27FC236}">
                  <a16:creationId xmlns:a16="http://schemas.microsoft.com/office/drawing/2014/main" id="{150D62E0-E251-487A-85F2-AACB5CCAD9D7}"/>
                </a:ext>
              </a:extLst>
            </p:cNvPr>
            <p:cNvSpPr>
              <a:spLocks noChangeShapeType="1"/>
            </p:cNvSpPr>
            <p:nvPr/>
          </p:nvSpPr>
          <p:spPr bwMode="auto">
            <a:xfrm flipV="1">
              <a:off x="4813"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a:extLst>
                <a:ext uri="{FF2B5EF4-FFF2-40B4-BE49-F238E27FC236}">
                  <a16:creationId xmlns:a16="http://schemas.microsoft.com/office/drawing/2014/main" id="{7F878F37-B95B-4CF9-A83C-7EF039CF3A49}"/>
                </a:ext>
              </a:extLst>
            </p:cNvPr>
            <p:cNvSpPr>
              <a:spLocks noChangeShapeType="1"/>
            </p:cNvSpPr>
            <p:nvPr/>
          </p:nvSpPr>
          <p:spPr bwMode="auto">
            <a:xfrm flipV="1">
              <a:off x="4932"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1">
              <a:extLst>
                <a:ext uri="{FF2B5EF4-FFF2-40B4-BE49-F238E27FC236}">
                  <a16:creationId xmlns:a16="http://schemas.microsoft.com/office/drawing/2014/main" id="{98D93BAD-FE2F-48C9-AB5B-8A3ED46E6EB3}"/>
                </a:ext>
              </a:extLst>
            </p:cNvPr>
            <p:cNvSpPr>
              <a:spLocks noChangeShapeType="1"/>
            </p:cNvSpPr>
            <p:nvPr/>
          </p:nvSpPr>
          <p:spPr bwMode="auto">
            <a:xfrm flipV="1">
              <a:off x="4991"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2">
              <a:extLst>
                <a:ext uri="{FF2B5EF4-FFF2-40B4-BE49-F238E27FC236}">
                  <a16:creationId xmlns:a16="http://schemas.microsoft.com/office/drawing/2014/main" id="{7EAE533A-C6F3-442A-BC7C-25723B82C829}"/>
                </a:ext>
              </a:extLst>
            </p:cNvPr>
            <p:cNvSpPr>
              <a:spLocks noChangeShapeType="1"/>
            </p:cNvSpPr>
            <p:nvPr/>
          </p:nvSpPr>
          <p:spPr bwMode="auto">
            <a:xfrm flipV="1">
              <a:off x="5050"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3">
              <a:extLst>
                <a:ext uri="{FF2B5EF4-FFF2-40B4-BE49-F238E27FC236}">
                  <a16:creationId xmlns:a16="http://schemas.microsoft.com/office/drawing/2014/main" id="{8C6C7739-9486-427D-AEFF-C48479422913}"/>
                </a:ext>
              </a:extLst>
            </p:cNvPr>
            <p:cNvSpPr>
              <a:spLocks noChangeShapeType="1"/>
            </p:cNvSpPr>
            <p:nvPr/>
          </p:nvSpPr>
          <p:spPr bwMode="auto">
            <a:xfrm flipV="1">
              <a:off x="5103"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4">
              <a:extLst>
                <a:ext uri="{FF2B5EF4-FFF2-40B4-BE49-F238E27FC236}">
                  <a16:creationId xmlns:a16="http://schemas.microsoft.com/office/drawing/2014/main" id="{58A5CFF8-597A-470B-9599-8C37D5E9CE49}"/>
                </a:ext>
              </a:extLst>
            </p:cNvPr>
            <p:cNvSpPr>
              <a:spLocks noChangeShapeType="1"/>
            </p:cNvSpPr>
            <p:nvPr/>
          </p:nvSpPr>
          <p:spPr bwMode="auto">
            <a:xfrm flipV="1">
              <a:off x="5222"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5">
              <a:extLst>
                <a:ext uri="{FF2B5EF4-FFF2-40B4-BE49-F238E27FC236}">
                  <a16:creationId xmlns:a16="http://schemas.microsoft.com/office/drawing/2014/main" id="{D3C90B37-FFFF-4C9B-9A43-B5CBF053F329}"/>
                </a:ext>
              </a:extLst>
            </p:cNvPr>
            <p:cNvSpPr>
              <a:spLocks noChangeShapeType="1"/>
            </p:cNvSpPr>
            <p:nvPr/>
          </p:nvSpPr>
          <p:spPr bwMode="auto">
            <a:xfrm flipV="1">
              <a:off x="5281"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6">
              <a:extLst>
                <a:ext uri="{FF2B5EF4-FFF2-40B4-BE49-F238E27FC236}">
                  <a16:creationId xmlns:a16="http://schemas.microsoft.com/office/drawing/2014/main" id="{4CCBF969-7D84-4964-85BB-326FF4DF88D3}"/>
                </a:ext>
              </a:extLst>
            </p:cNvPr>
            <p:cNvSpPr>
              <a:spLocks noChangeShapeType="1"/>
            </p:cNvSpPr>
            <p:nvPr/>
          </p:nvSpPr>
          <p:spPr bwMode="auto">
            <a:xfrm flipV="1">
              <a:off x="5340"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7">
              <a:extLst>
                <a:ext uri="{FF2B5EF4-FFF2-40B4-BE49-F238E27FC236}">
                  <a16:creationId xmlns:a16="http://schemas.microsoft.com/office/drawing/2014/main" id="{8A074511-E18B-49B4-AEDB-60B0FD62CE51}"/>
                </a:ext>
              </a:extLst>
            </p:cNvPr>
            <p:cNvSpPr>
              <a:spLocks noChangeShapeType="1"/>
            </p:cNvSpPr>
            <p:nvPr/>
          </p:nvSpPr>
          <p:spPr bwMode="auto">
            <a:xfrm flipV="1">
              <a:off x="5399"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8">
              <a:extLst>
                <a:ext uri="{FF2B5EF4-FFF2-40B4-BE49-F238E27FC236}">
                  <a16:creationId xmlns:a16="http://schemas.microsoft.com/office/drawing/2014/main" id="{8EC11E04-E910-440E-8708-E97C7725F81B}"/>
                </a:ext>
              </a:extLst>
            </p:cNvPr>
            <p:cNvSpPr>
              <a:spLocks noChangeShapeType="1"/>
            </p:cNvSpPr>
            <p:nvPr/>
          </p:nvSpPr>
          <p:spPr bwMode="auto">
            <a:xfrm flipV="1">
              <a:off x="5512"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9">
              <a:extLst>
                <a:ext uri="{FF2B5EF4-FFF2-40B4-BE49-F238E27FC236}">
                  <a16:creationId xmlns:a16="http://schemas.microsoft.com/office/drawing/2014/main" id="{8DCA89FC-101F-4A66-A7A9-4C2F78F702D3}"/>
                </a:ext>
              </a:extLst>
            </p:cNvPr>
            <p:cNvSpPr>
              <a:spLocks noChangeShapeType="1"/>
            </p:cNvSpPr>
            <p:nvPr/>
          </p:nvSpPr>
          <p:spPr bwMode="auto">
            <a:xfrm flipV="1">
              <a:off x="5571"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30">
              <a:extLst>
                <a:ext uri="{FF2B5EF4-FFF2-40B4-BE49-F238E27FC236}">
                  <a16:creationId xmlns:a16="http://schemas.microsoft.com/office/drawing/2014/main" id="{5A2C1CC2-3F89-4A6D-8E72-861BEC6000FA}"/>
                </a:ext>
              </a:extLst>
            </p:cNvPr>
            <p:cNvSpPr>
              <a:spLocks noChangeShapeType="1"/>
            </p:cNvSpPr>
            <p:nvPr/>
          </p:nvSpPr>
          <p:spPr bwMode="auto">
            <a:xfrm flipV="1">
              <a:off x="5630"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1">
              <a:extLst>
                <a:ext uri="{FF2B5EF4-FFF2-40B4-BE49-F238E27FC236}">
                  <a16:creationId xmlns:a16="http://schemas.microsoft.com/office/drawing/2014/main" id="{3CCF1D3D-84C3-4049-A31F-9CED8433B3F4}"/>
                </a:ext>
              </a:extLst>
            </p:cNvPr>
            <p:cNvSpPr>
              <a:spLocks noChangeShapeType="1"/>
            </p:cNvSpPr>
            <p:nvPr/>
          </p:nvSpPr>
          <p:spPr bwMode="auto">
            <a:xfrm flipV="1">
              <a:off x="5689" y="3107"/>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845E10E2-EB28-456F-9774-F8AF5A047E1C}"/>
                </a:ext>
              </a:extLst>
            </p:cNvPr>
            <p:cNvSpPr>
              <a:spLocks noChangeShapeType="1"/>
            </p:cNvSpPr>
            <p:nvPr/>
          </p:nvSpPr>
          <p:spPr bwMode="auto">
            <a:xfrm>
              <a:off x="4550" y="3113"/>
              <a:ext cx="1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33">
              <a:extLst>
                <a:ext uri="{FF2B5EF4-FFF2-40B4-BE49-F238E27FC236}">
                  <a16:creationId xmlns:a16="http://schemas.microsoft.com/office/drawing/2014/main" id="{424FDF01-E5AF-4B91-9DEA-6CACAEDC3776}"/>
                </a:ext>
              </a:extLst>
            </p:cNvPr>
            <p:cNvSpPr>
              <a:spLocks noChangeArrowheads="1"/>
            </p:cNvSpPr>
            <p:nvPr/>
          </p:nvSpPr>
          <p:spPr bwMode="auto">
            <a:xfrm>
              <a:off x="4872" y="3154"/>
              <a:ext cx="38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Helvitica"/>
                </a:rPr>
                <a:t>time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5">
              <a:extLst>
                <a:ext uri="{FF2B5EF4-FFF2-40B4-BE49-F238E27FC236}">
                  <a16:creationId xmlns:a16="http://schemas.microsoft.com/office/drawing/2014/main" id="{B9D3DE94-BE6C-48BB-ABB3-785992FA8C1F}"/>
                </a:ext>
              </a:extLst>
            </p:cNvPr>
            <p:cNvSpPr>
              <a:spLocks noChangeArrowheads="1"/>
            </p:cNvSpPr>
            <p:nvPr/>
          </p:nvSpPr>
          <p:spPr bwMode="auto">
            <a:xfrm>
              <a:off x="5222" y="3154"/>
              <a:ext cx="35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b="1" dirty="0">
                  <a:solidFill>
                    <a:srgbClr val="000000"/>
                  </a:solidFill>
                  <a:latin typeface="Helvitica"/>
                </a:rPr>
                <a:t>[</a:t>
              </a:r>
              <a:r>
                <a:rPr kumimoji="0" lang="en-US" altLang="en-US" sz="2100" b="1" i="0" u="none" strike="noStrike" cap="none" normalizeH="0" baseline="0" dirty="0" err="1">
                  <a:ln>
                    <a:noFill/>
                  </a:ln>
                  <a:solidFill>
                    <a:srgbClr val="000000"/>
                  </a:solidFill>
                  <a:effectLst/>
                  <a:latin typeface="Helvitica"/>
                </a:rPr>
                <a:t>ms</a:t>
              </a:r>
              <a:r>
                <a:rPr kumimoji="0" lang="en-US" altLang="en-US" sz="2100" b="1" i="0" u="none" strike="noStrike" cap="none" normalizeH="0" baseline="0" dirty="0">
                  <a:ln>
                    <a:noFill/>
                  </a:ln>
                  <a:solidFill>
                    <a:srgbClr val="000000"/>
                  </a:solidFill>
                  <a:effectLst/>
                  <a:latin typeface="Helvitica"/>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Line 37">
              <a:extLst>
                <a:ext uri="{FF2B5EF4-FFF2-40B4-BE49-F238E27FC236}">
                  <a16:creationId xmlns:a16="http://schemas.microsoft.com/office/drawing/2014/main" id="{A6203304-0773-4107-9E0D-6120F027CB72}"/>
                </a:ext>
              </a:extLst>
            </p:cNvPr>
            <p:cNvSpPr>
              <a:spLocks noChangeShapeType="1"/>
            </p:cNvSpPr>
            <p:nvPr/>
          </p:nvSpPr>
          <p:spPr bwMode="auto">
            <a:xfrm>
              <a:off x="4550" y="3090"/>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8">
              <a:extLst>
                <a:ext uri="{FF2B5EF4-FFF2-40B4-BE49-F238E27FC236}">
                  <a16:creationId xmlns:a16="http://schemas.microsoft.com/office/drawing/2014/main" id="{BEC87A2E-ACB7-4CFB-B476-20281DC2D206}"/>
                </a:ext>
              </a:extLst>
            </p:cNvPr>
            <p:cNvSpPr>
              <a:spLocks noChangeArrowheads="1"/>
            </p:cNvSpPr>
            <p:nvPr/>
          </p:nvSpPr>
          <p:spPr bwMode="auto">
            <a:xfrm>
              <a:off x="4502" y="3054"/>
              <a:ext cx="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Line 39">
              <a:extLst>
                <a:ext uri="{FF2B5EF4-FFF2-40B4-BE49-F238E27FC236}">
                  <a16:creationId xmlns:a16="http://schemas.microsoft.com/office/drawing/2014/main" id="{06C79B5E-E705-4642-AEAB-AD297871617B}"/>
                </a:ext>
              </a:extLst>
            </p:cNvPr>
            <p:cNvSpPr>
              <a:spLocks noChangeShapeType="1"/>
            </p:cNvSpPr>
            <p:nvPr/>
          </p:nvSpPr>
          <p:spPr bwMode="auto">
            <a:xfrm>
              <a:off x="4550" y="2930"/>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40">
              <a:extLst>
                <a:ext uri="{FF2B5EF4-FFF2-40B4-BE49-F238E27FC236}">
                  <a16:creationId xmlns:a16="http://schemas.microsoft.com/office/drawing/2014/main" id="{5BB0B4B6-BF88-48BA-A281-1AA97F43E87E}"/>
                </a:ext>
              </a:extLst>
            </p:cNvPr>
            <p:cNvSpPr>
              <a:spLocks noChangeArrowheads="1"/>
            </p:cNvSpPr>
            <p:nvPr/>
          </p:nvSpPr>
          <p:spPr bwMode="auto">
            <a:xfrm>
              <a:off x="4437" y="2895"/>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Line 41">
              <a:extLst>
                <a:ext uri="{FF2B5EF4-FFF2-40B4-BE49-F238E27FC236}">
                  <a16:creationId xmlns:a16="http://schemas.microsoft.com/office/drawing/2014/main" id="{F0E6BE21-4E68-49EF-AAA3-A9F745222B16}"/>
                </a:ext>
              </a:extLst>
            </p:cNvPr>
            <p:cNvSpPr>
              <a:spLocks noChangeShapeType="1"/>
            </p:cNvSpPr>
            <p:nvPr/>
          </p:nvSpPr>
          <p:spPr bwMode="auto">
            <a:xfrm>
              <a:off x="4550" y="2776"/>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42">
              <a:extLst>
                <a:ext uri="{FF2B5EF4-FFF2-40B4-BE49-F238E27FC236}">
                  <a16:creationId xmlns:a16="http://schemas.microsoft.com/office/drawing/2014/main" id="{AE22CF64-CE2B-4914-AEF9-3CE487D99F12}"/>
                </a:ext>
              </a:extLst>
            </p:cNvPr>
            <p:cNvSpPr>
              <a:spLocks noChangeArrowheads="1"/>
            </p:cNvSpPr>
            <p:nvPr/>
          </p:nvSpPr>
          <p:spPr bwMode="auto">
            <a:xfrm>
              <a:off x="4437" y="2741"/>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Line 43">
              <a:extLst>
                <a:ext uri="{FF2B5EF4-FFF2-40B4-BE49-F238E27FC236}">
                  <a16:creationId xmlns:a16="http://schemas.microsoft.com/office/drawing/2014/main" id="{AFEA735A-800E-45F3-B757-B25668492012}"/>
                </a:ext>
              </a:extLst>
            </p:cNvPr>
            <p:cNvSpPr>
              <a:spLocks noChangeShapeType="1"/>
            </p:cNvSpPr>
            <p:nvPr/>
          </p:nvSpPr>
          <p:spPr bwMode="auto">
            <a:xfrm>
              <a:off x="4550" y="2617"/>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44">
              <a:extLst>
                <a:ext uri="{FF2B5EF4-FFF2-40B4-BE49-F238E27FC236}">
                  <a16:creationId xmlns:a16="http://schemas.microsoft.com/office/drawing/2014/main" id="{4BF59AB7-72B4-49C4-994B-3F78DD2845B3}"/>
                </a:ext>
              </a:extLst>
            </p:cNvPr>
            <p:cNvSpPr>
              <a:spLocks noChangeArrowheads="1"/>
            </p:cNvSpPr>
            <p:nvPr/>
          </p:nvSpPr>
          <p:spPr bwMode="auto">
            <a:xfrm>
              <a:off x="4437" y="2581"/>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Line 45">
              <a:extLst>
                <a:ext uri="{FF2B5EF4-FFF2-40B4-BE49-F238E27FC236}">
                  <a16:creationId xmlns:a16="http://schemas.microsoft.com/office/drawing/2014/main" id="{5CAAE7BE-C84B-4A20-953F-5396E995E587}"/>
                </a:ext>
              </a:extLst>
            </p:cNvPr>
            <p:cNvSpPr>
              <a:spLocks noChangeShapeType="1"/>
            </p:cNvSpPr>
            <p:nvPr/>
          </p:nvSpPr>
          <p:spPr bwMode="auto">
            <a:xfrm>
              <a:off x="4550" y="2457"/>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46">
              <a:extLst>
                <a:ext uri="{FF2B5EF4-FFF2-40B4-BE49-F238E27FC236}">
                  <a16:creationId xmlns:a16="http://schemas.microsoft.com/office/drawing/2014/main" id="{31631D7E-A2B2-4D22-B922-A6400C5B9C6A}"/>
                </a:ext>
              </a:extLst>
            </p:cNvPr>
            <p:cNvSpPr>
              <a:spLocks noChangeArrowheads="1"/>
            </p:cNvSpPr>
            <p:nvPr/>
          </p:nvSpPr>
          <p:spPr bwMode="auto">
            <a:xfrm>
              <a:off x="4437" y="2422"/>
              <a:ext cx="15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Line 47">
              <a:extLst>
                <a:ext uri="{FF2B5EF4-FFF2-40B4-BE49-F238E27FC236}">
                  <a16:creationId xmlns:a16="http://schemas.microsoft.com/office/drawing/2014/main" id="{8EEFC298-DF51-4F33-9B8E-358CFBBE8009}"/>
                </a:ext>
              </a:extLst>
            </p:cNvPr>
            <p:cNvSpPr>
              <a:spLocks noChangeShapeType="1"/>
            </p:cNvSpPr>
            <p:nvPr/>
          </p:nvSpPr>
          <p:spPr bwMode="auto">
            <a:xfrm>
              <a:off x="4550" y="2298"/>
              <a:ext cx="1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48">
              <a:extLst>
                <a:ext uri="{FF2B5EF4-FFF2-40B4-BE49-F238E27FC236}">
                  <a16:creationId xmlns:a16="http://schemas.microsoft.com/office/drawing/2014/main" id="{A17CE9B6-5F38-40D0-8A90-BAA119E62FEA}"/>
                </a:ext>
              </a:extLst>
            </p:cNvPr>
            <p:cNvSpPr>
              <a:spLocks noChangeArrowheads="1"/>
            </p:cNvSpPr>
            <p:nvPr/>
          </p:nvSpPr>
          <p:spPr bwMode="auto">
            <a:xfrm>
              <a:off x="4502" y="2262"/>
              <a:ext cx="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Line 49">
              <a:extLst>
                <a:ext uri="{FF2B5EF4-FFF2-40B4-BE49-F238E27FC236}">
                  <a16:creationId xmlns:a16="http://schemas.microsoft.com/office/drawing/2014/main" id="{14571CC7-2E44-4690-9C9A-77E9D79FD4A5}"/>
                </a:ext>
              </a:extLst>
            </p:cNvPr>
            <p:cNvSpPr>
              <a:spLocks noChangeShapeType="1"/>
            </p:cNvSpPr>
            <p:nvPr/>
          </p:nvSpPr>
          <p:spPr bwMode="auto">
            <a:xfrm>
              <a:off x="4550" y="3054"/>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0">
              <a:extLst>
                <a:ext uri="{FF2B5EF4-FFF2-40B4-BE49-F238E27FC236}">
                  <a16:creationId xmlns:a16="http://schemas.microsoft.com/office/drawing/2014/main" id="{CA55A7B0-097D-4B47-8FE9-F53D3C2305AA}"/>
                </a:ext>
              </a:extLst>
            </p:cNvPr>
            <p:cNvSpPr>
              <a:spLocks noChangeShapeType="1"/>
            </p:cNvSpPr>
            <p:nvPr/>
          </p:nvSpPr>
          <p:spPr bwMode="auto">
            <a:xfrm>
              <a:off x="4550" y="3013"/>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51">
              <a:extLst>
                <a:ext uri="{FF2B5EF4-FFF2-40B4-BE49-F238E27FC236}">
                  <a16:creationId xmlns:a16="http://schemas.microsoft.com/office/drawing/2014/main" id="{6430BE96-2FFC-4AF4-BEF6-434BDFD3BA09}"/>
                </a:ext>
              </a:extLst>
            </p:cNvPr>
            <p:cNvSpPr>
              <a:spLocks noChangeShapeType="1"/>
            </p:cNvSpPr>
            <p:nvPr/>
          </p:nvSpPr>
          <p:spPr bwMode="auto">
            <a:xfrm>
              <a:off x="4550" y="2971"/>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2">
              <a:extLst>
                <a:ext uri="{FF2B5EF4-FFF2-40B4-BE49-F238E27FC236}">
                  <a16:creationId xmlns:a16="http://schemas.microsoft.com/office/drawing/2014/main" id="{7C6C620D-9366-4894-B098-1EACB06ECBF6}"/>
                </a:ext>
              </a:extLst>
            </p:cNvPr>
            <p:cNvSpPr>
              <a:spLocks noChangeShapeType="1"/>
            </p:cNvSpPr>
            <p:nvPr/>
          </p:nvSpPr>
          <p:spPr bwMode="auto">
            <a:xfrm>
              <a:off x="4550" y="2895"/>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3">
              <a:extLst>
                <a:ext uri="{FF2B5EF4-FFF2-40B4-BE49-F238E27FC236}">
                  <a16:creationId xmlns:a16="http://schemas.microsoft.com/office/drawing/2014/main" id="{60DE6949-235E-40A5-AC09-9E917507551A}"/>
                </a:ext>
              </a:extLst>
            </p:cNvPr>
            <p:cNvSpPr>
              <a:spLocks noChangeShapeType="1"/>
            </p:cNvSpPr>
            <p:nvPr/>
          </p:nvSpPr>
          <p:spPr bwMode="auto">
            <a:xfrm>
              <a:off x="4550" y="2853"/>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4">
              <a:extLst>
                <a:ext uri="{FF2B5EF4-FFF2-40B4-BE49-F238E27FC236}">
                  <a16:creationId xmlns:a16="http://schemas.microsoft.com/office/drawing/2014/main" id="{55DC98BC-7F9C-442B-9853-BCD3BFC6E1B9}"/>
                </a:ext>
              </a:extLst>
            </p:cNvPr>
            <p:cNvSpPr>
              <a:spLocks noChangeShapeType="1"/>
            </p:cNvSpPr>
            <p:nvPr/>
          </p:nvSpPr>
          <p:spPr bwMode="auto">
            <a:xfrm>
              <a:off x="4550" y="2812"/>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5">
              <a:extLst>
                <a:ext uri="{FF2B5EF4-FFF2-40B4-BE49-F238E27FC236}">
                  <a16:creationId xmlns:a16="http://schemas.microsoft.com/office/drawing/2014/main" id="{DE6E6F46-0E35-4771-8945-154E5F3E1342}"/>
                </a:ext>
              </a:extLst>
            </p:cNvPr>
            <p:cNvSpPr>
              <a:spLocks noChangeShapeType="1"/>
            </p:cNvSpPr>
            <p:nvPr/>
          </p:nvSpPr>
          <p:spPr bwMode="auto">
            <a:xfrm>
              <a:off x="4550" y="2735"/>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6">
              <a:extLst>
                <a:ext uri="{FF2B5EF4-FFF2-40B4-BE49-F238E27FC236}">
                  <a16:creationId xmlns:a16="http://schemas.microsoft.com/office/drawing/2014/main" id="{397ED670-4064-44E4-9FEC-D065D67899B7}"/>
                </a:ext>
              </a:extLst>
            </p:cNvPr>
            <p:cNvSpPr>
              <a:spLocks noChangeShapeType="1"/>
            </p:cNvSpPr>
            <p:nvPr/>
          </p:nvSpPr>
          <p:spPr bwMode="auto">
            <a:xfrm>
              <a:off x="4550" y="2694"/>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7">
              <a:extLst>
                <a:ext uri="{FF2B5EF4-FFF2-40B4-BE49-F238E27FC236}">
                  <a16:creationId xmlns:a16="http://schemas.microsoft.com/office/drawing/2014/main" id="{F8436CC8-44CF-49F9-89B0-3801A08DE3D0}"/>
                </a:ext>
              </a:extLst>
            </p:cNvPr>
            <p:cNvSpPr>
              <a:spLocks noChangeShapeType="1"/>
            </p:cNvSpPr>
            <p:nvPr/>
          </p:nvSpPr>
          <p:spPr bwMode="auto">
            <a:xfrm>
              <a:off x="4550" y="2652"/>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8">
              <a:extLst>
                <a:ext uri="{FF2B5EF4-FFF2-40B4-BE49-F238E27FC236}">
                  <a16:creationId xmlns:a16="http://schemas.microsoft.com/office/drawing/2014/main" id="{36C5DB1B-5950-4A2F-B5D4-CEFCF28D985E}"/>
                </a:ext>
              </a:extLst>
            </p:cNvPr>
            <p:cNvSpPr>
              <a:spLocks noChangeShapeType="1"/>
            </p:cNvSpPr>
            <p:nvPr/>
          </p:nvSpPr>
          <p:spPr bwMode="auto">
            <a:xfrm>
              <a:off x="4550" y="2575"/>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9">
              <a:extLst>
                <a:ext uri="{FF2B5EF4-FFF2-40B4-BE49-F238E27FC236}">
                  <a16:creationId xmlns:a16="http://schemas.microsoft.com/office/drawing/2014/main" id="{0A80A035-4DB7-4C41-95A2-044D3F2DE13F}"/>
                </a:ext>
              </a:extLst>
            </p:cNvPr>
            <p:cNvSpPr>
              <a:spLocks noChangeShapeType="1"/>
            </p:cNvSpPr>
            <p:nvPr/>
          </p:nvSpPr>
          <p:spPr bwMode="auto">
            <a:xfrm>
              <a:off x="4550" y="2534"/>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60">
              <a:extLst>
                <a:ext uri="{FF2B5EF4-FFF2-40B4-BE49-F238E27FC236}">
                  <a16:creationId xmlns:a16="http://schemas.microsoft.com/office/drawing/2014/main" id="{2E5843C4-51E7-4F55-984A-11BE21BFCCBA}"/>
                </a:ext>
              </a:extLst>
            </p:cNvPr>
            <p:cNvSpPr>
              <a:spLocks noChangeShapeType="1"/>
            </p:cNvSpPr>
            <p:nvPr/>
          </p:nvSpPr>
          <p:spPr bwMode="auto">
            <a:xfrm>
              <a:off x="4550" y="2499"/>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61">
              <a:extLst>
                <a:ext uri="{FF2B5EF4-FFF2-40B4-BE49-F238E27FC236}">
                  <a16:creationId xmlns:a16="http://schemas.microsoft.com/office/drawing/2014/main" id="{DCF40F15-1F4B-4C98-A12A-733CE8430826}"/>
                </a:ext>
              </a:extLst>
            </p:cNvPr>
            <p:cNvSpPr>
              <a:spLocks noChangeShapeType="1"/>
            </p:cNvSpPr>
            <p:nvPr/>
          </p:nvSpPr>
          <p:spPr bwMode="auto">
            <a:xfrm>
              <a:off x="4550" y="2416"/>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2">
              <a:extLst>
                <a:ext uri="{FF2B5EF4-FFF2-40B4-BE49-F238E27FC236}">
                  <a16:creationId xmlns:a16="http://schemas.microsoft.com/office/drawing/2014/main" id="{289A202E-881B-455A-BB09-597F33361F1E}"/>
                </a:ext>
              </a:extLst>
            </p:cNvPr>
            <p:cNvSpPr>
              <a:spLocks noChangeShapeType="1"/>
            </p:cNvSpPr>
            <p:nvPr/>
          </p:nvSpPr>
          <p:spPr bwMode="auto">
            <a:xfrm>
              <a:off x="4550" y="2374"/>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3">
              <a:extLst>
                <a:ext uri="{FF2B5EF4-FFF2-40B4-BE49-F238E27FC236}">
                  <a16:creationId xmlns:a16="http://schemas.microsoft.com/office/drawing/2014/main" id="{AC8B5B45-A838-4A30-8698-B231ED6C92CA}"/>
                </a:ext>
              </a:extLst>
            </p:cNvPr>
            <p:cNvSpPr>
              <a:spLocks noChangeShapeType="1"/>
            </p:cNvSpPr>
            <p:nvPr/>
          </p:nvSpPr>
          <p:spPr bwMode="auto">
            <a:xfrm>
              <a:off x="4550" y="2339"/>
              <a:ext cx="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4">
              <a:extLst>
                <a:ext uri="{FF2B5EF4-FFF2-40B4-BE49-F238E27FC236}">
                  <a16:creationId xmlns:a16="http://schemas.microsoft.com/office/drawing/2014/main" id="{6C286C52-9A1D-410E-92F1-7E3E7697DBAC}"/>
                </a:ext>
              </a:extLst>
            </p:cNvPr>
            <p:cNvSpPr>
              <a:spLocks noChangeShapeType="1"/>
            </p:cNvSpPr>
            <p:nvPr/>
          </p:nvSpPr>
          <p:spPr bwMode="auto">
            <a:xfrm flipV="1">
              <a:off x="4550" y="2280"/>
              <a:ext cx="0" cy="8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0" name="Rectangle 65">
              <a:extLst>
                <a:ext uri="{FF2B5EF4-FFF2-40B4-BE49-F238E27FC236}">
                  <a16:creationId xmlns:a16="http://schemas.microsoft.com/office/drawing/2014/main" id="{DB08FA65-4E21-4662-A567-9DE351B79F0D}"/>
                </a:ext>
              </a:extLst>
            </p:cNvPr>
            <p:cNvSpPr>
              <a:spLocks noChangeArrowheads="1"/>
            </p:cNvSpPr>
            <p:nvPr/>
          </p:nvSpPr>
          <p:spPr bwMode="auto">
            <a:xfrm rot="16200000">
              <a:off x="4314" y="2479"/>
              <a:ext cx="14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Helvitica"/>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721" name="Rectangle 66">
              <a:extLst>
                <a:ext uri="{FF2B5EF4-FFF2-40B4-BE49-F238E27FC236}">
                  <a16:creationId xmlns:a16="http://schemas.microsoft.com/office/drawing/2014/main" id="{C3822F69-85C2-4016-A8B6-F0E9A7B99EBA}"/>
                </a:ext>
              </a:extLst>
            </p:cNvPr>
            <p:cNvSpPr>
              <a:spLocks noChangeArrowheads="1"/>
            </p:cNvSpPr>
            <p:nvPr/>
          </p:nvSpPr>
          <p:spPr bwMode="auto">
            <a:xfrm rot="16200000">
              <a:off x="4285" y="2568"/>
              <a:ext cx="20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000000"/>
                  </a:solidFill>
                  <a:effectLst/>
                  <a:latin typeface="Helvitica"/>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723" name="Line 67">
              <a:extLst>
                <a:ext uri="{FF2B5EF4-FFF2-40B4-BE49-F238E27FC236}">
                  <a16:creationId xmlns:a16="http://schemas.microsoft.com/office/drawing/2014/main" id="{22A9420C-0D67-480C-979E-207C773A69D6}"/>
                </a:ext>
              </a:extLst>
            </p:cNvPr>
            <p:cNvSpPr>
              <a:spLocks noChangeShapeType="1"/>
            </p:cNvSpPr>
            <p:nvPr/>
          </p:nvSpPr>
          <p:spPr bwMode="auto">
            <a:xfrm flipV="1">
              <a:off x="458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4" name="Line 68">
              <a:extLst>
                <a:ext uri="{FF2B5EF4-FFF2-40B4-BE49-F238E27FC236}">
                  <a16:creationId xmlns:a16="http://schemas.microsoft.com/office/drawing/2014/main" id="{6AA68CDE-955C-4FDE-86E2-5A4E2548C375}"/>
                </a:ext>
              </a:extLst>
            </p:cNvPr>
            <p:cNvSpPr>
              <a:spLocks noChangeShapeType="1"/>
            </p:cNvSpPr>
            <p:nvPr/>
          </p:nvSpPr>
          <p:spPr bwMode="auto">
            <a:xfrm flipV="1">
              <a:off x="487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5" name="Line 69">
              <a:extLst>
                <a:ext uri="{FF2B5EF4-FFF2-40B4-BE49-F238E27FC236}">
                  <a16:creationId xmlns:a16="http://schemas.microsoft.com/office/drawing/2014/main" id="{7FA1E41E-8A89-4C71-BA02-896477E7B4E0}"/>
                </a:ext>
              </a:extLst>
            </p:cNvPr>
            <p:cNvSpPr>
              <a:spLocks noChangeShapeType="1"/>
            </p:cNvSpPr>
            <p:nvPr/>
          </p:nvSpPr>
          <p:spPr bwMode="auto">
            <a:xfrm flipV="1">
              <a:off x="5163"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6" name="Line 70">
              <a:extLst>
                <a:ext uri="{FF2B5EF4-FFF2-40B4-BE49-F238E27FC236}">
                  <a16:creationId xmlns:a16="http://schemas.microsoft.com/office/drawing/2014/main" id="{8BA7C794-0435-40BD-B931-A3D635AADEBD}"/>
                </a:ext>
              </a:extLst>
            </p:cNvPr>
            <p:cNvSpPr>
              <a:spLocks noChangeShapeType="1"/>
            </p:cNvSpPr>
            <p:nvPr/>
          </p:nvSpPr>
          <p:spPr bwMode="auto">
            <a:xfrm flipV="1">
              <a:off x="5458"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7" name="Line 71">
              <a:extLst>
                <a:ext uri="{FF2B5EF4-FFF2-40B4-BE49-F238E27FC236}">
                  <a16:creationId xmlns:a16="http://schemas.microsoft.com/office/drawing/2014/main" id="{60264009-D1C8-4AC6-AA3E-1149D0069824}"/>
                </a:ext>
              </a:extLst>
            </p:cNvPr>
            <p:cNvSpPr>
              <a:spLocks noChangeShapeType="1"/>
            </p:cNvSpPr>
            <p:nvPr/>
          </p:nvSpPr>
          <p:spPr bwMode="auto">
            <a:xfrm flipV="1">
              <a:off x="5748"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8" name="Line 72">
              <a:extLst>
                <a:ext uri="{FF2B5EF4-FFF2-40B4-BE49-F238E27FC236}">
                  <a16:creationId xmlns:a16="http://schemas.microsoft.com/office/drawing/2014/main" id="{E5D7DE96-112A-4958-8E7F-37D22E18F202}"/>
                </a:ext>
              </a:extLst>
            </p:cNvPr>
            <p:cNvSpPr>
              <a:spLocks noChangeShapeType="1"/>
            </p:cNvSpPr>
            <p:nvPr/>
          </p:nvSpPr>
          <p:spPr bwMode="auto">
            <a:xfrm flipV="1">
              <a:off x="464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29" name="Line 73">
              <a:extLst>
                <a:ext uri="{FF2B5EF4-FFF2-40B4-BE49-F238E27FC236}">
                  <a16:creationId xmlns:a16="http://schemas.microsoft.com/office/drawing/2014/main" id="{478F5560-469B-4990-8C0A-4BFACDBC0110}"/>
                </a:ext>
              </a:extLst>
            </p:cNvPr>
            <p:cNvSpPr>
              <a:spLocks noChangeShapeType="1"/>
            </p:cNvSpPr>
            <p:nvPr/>
          </p:nvSpPr>
          <p:spPr bwMode="auto">
            <a:xfrm flipV="1">
              <a:off x="4695"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0" name="Line 74">
              <a:extLst>
                <a:ext uri="{FF2B5EF4-FFF2-40B4-BE49-F238E27FC236}">
                  <a16:creationId xmlns:a16="http://schemas.microsoft.com/office/drawing/2014/main" id="{60166D19-594C-4650-8958-8F9A91DBEC08}"/>
                </a:ext>
              </a:extLst>
            </p:cNvPr>
            <p:cNvSpPr>
              <a:spLocks noChangeShapeType="1"/>
            </p:cNvSpPr>
            <p:nvPr/>
          </p:nvSpPr>
          <p:spPr bwMode="auto">
            <a:xfrm flipV="1">
              <a:off x="4754"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1" name="Line 75">
              <a:extLst>
                <a:ext uri="{FF2B5EF4-FFF2-40B4-BE49-F238E27FC236}">
                  <a16:creationId xmlns:a16="http://schemas.microsoft.com/office/drawing/2014/main" id="{65E64792-B3F9-4A95-8EEB-994615906475}"/>
                </a:ext>
              </a:extLst>
            </p:cNvPr>
            <p:cNvSpPr>
              <a:spLocks noChangeShapeType="1"/>
            </p:cNvSpPr>
            <p:nvPr/>
          </p:nvSpPr>
          <p:spPr bwMode="auto">
            <a:xfrm flipV="1">
              <a:off x="4813"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2" name="Line 76">
              <a:extLst>
                <a:ext uri="{FF2B5EF4-FFF2-40B4-BE49-F238E27FC236}">
                  <a16:creationId xmlns:a16="http://schemas.microsoft.com/office/drawing/2014/main" id="{83644F58-906E-49B5-92C4-30714BA19854}"/>
                </a:ext>
              </a:extLst>
            </p:cNvPr>
            <p:cNvSpPr>
              <a:spLocks noChangeShapeType="1"/>
            </p:cNvSpPr>
            <p:nvPr/>
          </p:nvSpPr>
          <p:spPr bwMode="auto">
            <a:xfrm flipV="1">
              <a:off x="493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3" name="Line 77">
              <a:extLst>
                <a:ext uri="{FF2B5EF4-FFF2-40B4-BE49-F238E27FC236}">
                  <a16:creationId xmlns:a16="http://schemas.microsoft.com/office/drawing/2014/main" id="{4014D247-6F4F-450E-B8C2-20FBDECAAA5C}"/>
                </a:ext>
              </a:extLst>
            </p:cNvPr>
            <p:cNvSpPr>
              <a:spLocks noChangeShapeType="1"/>
            </p:cNvSpPr>
            <p:nvPr/>
          </p:nvSpPr>
          <p:spPr bwMode="auto">
            <a:xfrm flipV="1">
              <a:off x="4991"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4" name="Line 78">
              <a:extLst>
                <a:ext uri="{FF2B5EF4-FFF2-40B4-BE49-F238E27FC236}">
                  <a16:creationId xmlns:a16="http://schemas.microsoft.com/office/drawing/2014/main" id="{E260B51B-AA0A-48AD-8B40-DD361E67A0F4}"/>
                </a:ext>
              </a:extLst>
            </p:cNvPr>
            <p:cNvSpPr>
              <a:spLocks noChangeShapeType="1"/>
            </p:cNvSpPr>
            <p:nvPr/>
          </p:nvSpPr>
          <p:spPr bwMode="auto">
            <a:xfrm flipV="1">
              <a:off x="5050"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5" name="Line 79">
              <a:extLst>
                <a:ext uri="{FF2B5EF4-FFF2-40B4-BE49-F238E27FC236}">
                  <a16:creationId xmlns:a16="http://schemas.microsoft.com/office/drawing/2014/main" id="{21D7E75A-2BD0-4E58-BC18-9EE8356EF4DD}"/>
                </a:ext>
              </a:extLst>
            </p:cNvPr>
            <p:cNvSpPr>
              <a:spLocks noChangeShapeType="1"/>
            </p:cNvSpPr>
            <p:nvPr/>
          </p:nvSpPr>
          <p:spPr bwMode="auto">
            <a:xfrm flipV="1">
              <a:off x="5103"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6" name="Line 80">
              <a:extLst>
                <a:ext uri="{FF2B5EF4-FFF2-40B4-BE49-F238E27FC236}">
                  <a16:creationId xmlns:a16="http://schemas.microsoft.com/office/drawing/2014/main" id="{E1E3739B-C5DA-473F-B41B-D7623769C72D}"/>
                </a:ext>
              </a:extLst>
            </p:cNvPr>
            <p:cNvSpPr>
              <a:spLocks noChangeShapeType="1"/>
            </p:cNvSpPr>
            <p:nvPr/>
          </p:nvSpPr>
          <p:spPr bwMode="auto">
            <a:xfrm flipV="1">
              <a:off x="522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7" name="Line 81">
              <a:extLst>
                <a:ext uri="{FF2B5EF4-FFF2-40B4-BE49-F238E27FC236}">
                  <a16:creationId xmlns:a16="http://schemas.microsoft.com/office/drawing/2014/main" id="{84CCB346-A667-4C40-8B26-C8DE1DD72491}"/>
                </a:ext>
              </a:extLst>
            </p:cNvPr>
            <p:cNvSpPr>
              <a:spLocks noChangeShapeType="1"/>
            </p:cNvSpPr>
            <p:nvPr/>
          </p:nvSpPr>
          <p:spPr bwMode="auto">
            <a:xfrm flipV="1">
              <a:off x="5281"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8" name="Line 82">
              <a:extLst>
                <a:ext uri="{FF2B5EF4-FFF2-40B4-BE49-F238E27FC236}">
                  <a16:creationId xmlns:a16="http://schemas.microsoft.com/office/drawing/2014/main" id="{ACDE42C5-8ADD-4FA0-9FA8-261904B49859}"/>
                </a:ext>
              </a:extLst>
            </p:cNvPr>
            <p:cNvSpPr>
              <a:spLocks noChangeShapeType="1"/>
            </p:cNvSpPr>
            <p:nvPr/>
          </p:nvSpPr>
          <p:spPr bwMode="auto">
            <a:xfrm flipV="1">
              <a:off x="5340"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39" name="Line 83">
              <a:extLst>
                <a:ext uri="{FF2B5EF4-FFF2-40B4-BE49-F238E27FC236}">
                  <a16:creationId xmlns:a16="http://schemas.microsoft.com/office/drawing/2014/main" id="{05707662-6CF4-482A-841B-DA6957E62D63}"/>
                </a:ext>
              </a:extLst>
            </p:cNvPr>
            <p:cNvSpPr>
              <a:spLocks noChangeShapeType="1"/>
            </p:cNvSpPr>
            <p:nvPr/>
          </p:nvSpPr>
          <p:spPr bwMode="auto">
            <a:xfrm flipV="1">
              <a:off x="5399"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0" name="Line 84">
              <a:extLst>
                <a:ext uri="{FF2B5EF4-FFF2-40B4-BE49-F238E27FC236}">
                  <a16:creationId xmlns:a16="http://schemas.microsoft.com/office/drawing/2014/main" id="{E5B6DC2A-B064-45F9-846A-B225360E4C7F}"/>
                </a:ext>
              </a:extLst>
            </p:cNvPr>
            <p:cNvSpPr>
              <a:spLocks noChangeShapeType="1"/>
            </p:cNvSpPr>
            <p:nvPr/>
          </p:nvSpPr>
          <p:spPr bwMode="auto">
            <a:xfrm flipV="1">
              <a:off x="5512"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1" name="Line 85">
              <a:extLst>
                <a:ext uri="{FF2B5EF4-FFF2-40B4-BE49-F238E27FC236}">
                  <a16:creationId xmlns:a16="http://schemas.microsoft.com/office/drawing/2014/main" id="{15D01EF7-E18D-47D9-8175-5C9B6F4BFCDF}"/>
                </a:ext>
              </a:extLst>
            </p:cNvPr>
            <p:cNvSpPr>
              <a:spLocks noChangeShapeType="1"/>
            </p:cNvSpPr>
            <p:nvPr/>
          </p:nvSpPr>
          <p:spPr bwMode="auto">
            <a:xfrm flipV="1">
              <a:off x="5571"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2" name="Line 86">
              <a:extLst>
                <a:ext uri="{FF2B5EF4-FFF2-40B4-BE49-F238E27FC236}">
                  <a16:creationId xmlns:a16="http://schemas.microsoft.com/office/drawing/2014/main" id="{CC75A45A-BC42-45C2-9ABF-30F3053A7D23}"/>
                </a:ext>
              </a:extLst>
            </p:cNvPr>
            <p:cNvSpPr>
              <a:spLocks noChangeShapeType="1"/>
            </p:cNvSpPr>
            <p:nvPr/>
          </p:nvSpPr>
          <p:spPr bwMode="auto">
            <a:xfrm flipV="1">
              <a:off x="5630"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3" name="Line 87">
              <a:extLst>
                <a:ext uri="{FF2B5EF4-FFF2-40B4-BE49-F238E27FC236}">
                  <a16:creationId xmlns:a16="http://schemas.microsoft.com/office/drawing/2014/main" id="{24520EBB-BB24-47C3-8A30-FF13712ECC0A}"/>
                </a:ext>
              </a:extLst>
            </p:cNvPr>
            <p:cNvSpPr>
              <a:spLocks noChangeShapeType="1"/>
            </p:cNvSpPr>
            <p:nvPr/>
          </p:nvSpPr>
          <p:spPr bwMode="auto">
            <a:xfrm flipV="1">
              <a:off x="5689" y="2280"/>
              <a:ext cx="0"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4" name="Line 88">
              <a:extLst>
                <a:ext uri="{FF2B5EF4-FFF2-40B4-BE49-F238E27FC236}">
                  <a16:creationId xmlns:a16="http://schemas.microsoft.com/office/drawing/2014/main" id="{185EE363-9CB7-46C0-8EA2-14DF32647020}"/>
                </a:ext>
              </a:extLst>
            </p:cNvPr>
            <p:cNvSpPr>
              <a:spLocks noChangeShapeType="1"/>
            </p:cNvSpPr>
            <p:nvPr/>
          </p:nvSpPr>
          <p:spPr bwMode="auto">
            <a:xfrm>
              <a:off x="4550" y="2280"/>
              <a:ext cx="1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5" name="Line 89">
              <a:extLst>
                <a:ext uri="{FF2B5EF4-FFF2-40B4-BE49-F238E27FC236}">
                  <a16:creationId xmlns:a16="http://schemas.microsoft.com/office/drawing/2014/main" id="{BEA91112-B75B-4762-84F7-854CBE7C4D50}"/>
                </a:ext>
              </a:extLst>
            </p:cNvPr>
            <p:cNvSpPr>
              <a:spLocks noChangeShapeType="1"/>
            </p:cNvSpPr>
            <p:nvPr/>
          </p:nvSpPr>
          <p:spPr bwMode="auto">
            <a:xfrm>
              <a:off x="5770" y="3090"/>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6" name="Line 90">
              <a:extLst>
                <a:ext uri="{FF2B5EF4-FFF2-40B4-BE49-F238E27FC236}">
                  <a16:creationId xmlns:a16="http://schemas.microsoft.com/office/drawing/2014/main" id="{8F22ABAA-43F6-460D-8350-0E6F232E1C73}"/>
                </a:ext>
              </a:extLst>
            </p:cNvPr>
            <p:cNvSpPr>
              <a:spLocks noChangeShapeType="1"/>
            </p:cNvSpPr>
            <p:nvPr/>
          </p:nvSpPr>
          <p:spPr bwMode="auto">
            <a:xfrm>
              <a:off x="5770" y="2930"/>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7" name="Line 91">
              <a:extLst>
                <a:ext uri="{FF2B5EF4-FFF2-40B4-BE49-F238E27FC236}">
                  <a16:creationId xmlns:a16="http://schemas.microsoft.com/office/drawing/2014/main" id="{1D1371B2-90EB-4438-8379-B279DCD932F5}"/>
                </a:ext>
              </a:extLst>
            </p:cNvPr>
            <p:cNvSpPr>
              <a:spLocks noChangeShapeType="1"/>
            </p:cNvSpPr>
            <p:nvPr/>
          </p:nvSpPr>
          <p:spPr bwMode="auto">
            <a:xfrm>
              <a:off x="5770" y="2776"/>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8" name="Line 92">
              <a:extLst>
                <a:ext uri="{FF2B5EF4-FFF2-40B4-BE49-F238E27FC236}">
                  <a16:creationId xmlns:a16="http://schemas.microsoft.com/office/drawing/2014/main" id="{73183F96-482C-44CC-BDA7-B0C702F5C85F}"/>
                </a:ext>
              </a:extLst>
            </p:cNvPr>
            <p:cNvSpPr>
              <a:spLocks noChangeShapeType="1"/>
            </p:cNvSpPr>
            <p:nvPr/>
          </p:nvSpPr>
          <p:spPr bwMode="auto">
            <a:xfrm>
              <a:off x="5770" y="2617"/>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49" name="Line 93">
              <a:extLst>
                <a:ext uri="{FF2B5EF4-FFF2-40B4-BE49-F238E27FC236}">
                  <a16:creationId xmlns:a16="http://schemas.microsoft.com/office/drawing/2014/main" id="{FB44BF1A-7976-474E-AE8A-E4AE1FBDAE2A}"/>
                </a:ext>
              </a:extLst>
            </p:cNvPr>
            <p:cNvSpPr>
              <a:spLocks noChangeShapeType="1"/>
            </p:cNvSpPr>
            <p:nvPr/>
          </p:nvSpPr>
          <p:spPr bwMode="auto">
            <a:xfrm>
              <a:off x="5770" y="2457"/>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0" name="Line 94">
              <a:extLst>
                <a:ext uri="{FF2B5EF4-FFF2-40B4-BE49-F238E27FC236}">
                  <a16:creationId xmlns:a16="http://schemas.microsoft.com/office/drawing/2014/main" id="{1ED1BE55-8B94-4786-A34E-BEDFAAF16F7D}"/>
                </a:ext>
              </a:extLst>
            </p:cNvPr>
            <p:cNvSpPr>
              <a:spLocks noChangeShapeType="1"/>
            </p:cNvSpPr>
            <p:nvPr/>
          </p:nvSpPr>
          <p:spPr bwMode="auto">
            <a:xfrm>
              <a:off x="5770" y="2298"/>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1" name="Line 95">
              <a:extLst>
                <a:ext uri="{FF2B5EF4-FFF2-40B4-BE49-F238E27FC236}">
                  <a16:creationId xmlns:a16="http://schemas.microsoft.com/office/drawing/2014/main" id="{FBD74258-D5B8-48E1-9E5F-1477F9C3BC23}"/>
                </a:ext>
              </a:extLst>
            </p:cNvPr>
            <p:cNvSpPr>
              <a:spLocks noChangeShapeType="1"/>
            </p:cNvSpPr>
            <p:nvPr/>
          </p:nvSpPr>
          <p:spPr bwMode="auto">
            <a:xfrm>
              <a:off x="5770" y="3054"/>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2" name="Line 96">
              <a:extLst>
                <a:ext uri="{FF2B5EF4-FFF2-40B4-BE49-F238E27FC236}">
                  <a16:creationId xmlns:a16="http://schemas.microsoft.com/office/drawing/2014/main" id="{C4EC2B0C-B968-425A-BAF5-410CEC3FC54D}"/>
                </a:ext>
              </a:extLst>
            </p:cNvPr>
            <p:cNvSpPr>
              <a:spLocks noChangeShapeType="1"/>
            </p:cNvSpPr>
            <p:nvPr/>
          </p:nvSpPr>
          <p:spPr bwMode="auto">
            <a:xfrm>
              <a:off x="5770" y="3013"/>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3" name="Line 97">
              <a:extLst>
                <a:ext uri="{FF2B5EF4-FFF2-40B4-BE49-F238E27FC236}">
                  <a16:creationId xmlns:a16="http://schemas.microsoft.com/office/drawing/2014/main" id="{3CA8FA64-7FC2-4975-AC27-FD2C0A221865}"/>
                </a:ext>
              </a:extLst>
            </p:cNvPr>
            <p:cNvSpPr>
              <a:spLocks noChangeShapeType="1"/>
            </p:cNvSpPr>
            <p:nvPr/>
          </p:nvSpPr>
          <p:spPr bwMode="auto">
            <a:xfrm>
              <a:off x="5770" y="2971"/>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4" name="Line 98">
              <a:extLst>
                <a:ext uri="{FF2B5EF4-FFF2-40B4-BE49-F238E27FC236}">
                  <a16:creationId xmlns:a16="http://schemas.microsoft.com/office/drawing/2014/main" id="{37EC04C4-09EB-4DA0-9779-3C84FA87B31F}"/>
                </a:ext>
              </a:extLst>
            </p:cNvPr>
            <p:cNvSpPr>
              <a:spLocks noChangeShapeType="1"/>
            </p:cNvSpPr>
            <p:nvPr/>
          </p:nvSpPr>
          <p:spPr bwMode="auto">
            <a:xfrm>
              <a:off x="5770" y="2895"/>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5" name="Line 99">
              <a:extLst>
                <a:ext uri="{FF2B5EF4-FFF2-40B4-BE49-F238E27FC236}">
                  <a16:creationId xmlns:a16="http://schemas.microsoft.com/office/drawing/2014/main" id="{C1A6D42B-4994-4029-8409-FC32DF552DA5}"/>
                </a:ext>
              </a:extLst>
            </p:cNvPr>
            <p:cNvSpPr>
              <a:spLocks noChangeShapeType="1"/>
            </p:cNvSpPr>
            <p:nvPr/>
          </p:nvSpPr>
          <p:spPr bwMode="auto">
            <a:xfrm>
              <a:off x="5770" y="2853"/>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6" name="Line 100">
              <a:extLst>
                <a:ext uri="{FF2B5EF4-FFF2-40B4-BE49-F238E27FC236}">
                  <a16:creationId xmlns:a16="http://schemas.microsoft.com/office/drawing/2014/main" id="{BB68B736-D37C-4C5B-8CB9-881078099F44}"/>
                </a:ext>
              </a:extLst>
            </p:cNvPr>
            <p:cNvSpPr>
              <a:spLocks noChangeShapeType="1"/>
            </p:cNvSpPr>
            <p:nvPr/>
          </p:nvSpPr>
          <p:spPr bwMode="auto">
            <a:xfrm>
              <a:off x="5770" y="2812"/>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7" name="Line 101">
              <a:extLst>
                <a:ext uri="{FF2B5EF4-FFF2-40B4-BE49-F238E27FC236}">
                  <a16:creationId xmlns:a16="http://schemas.microsoft.com/office/drawing/2014/main" id="{070C7CFE-A4F0-4853-8909-53B0CBB8922D}"/>
                </a:ext>
              </a:extLst>
            </p:cNvPr>
            <p:cNvSpPr>
              <a:spLocks noChangeShapeType="1"/>
            </p:cNvSpPr>
            <p:nvPr/>
          </p:nvSpPr>
          <p:spPr bwMode="auto">
            <a:xfrm>
              <a:off x="5770" y="2735"/>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8" name="Line 102">
              <a:extLst>
                <a:ext uri="{FF2B5EF4-FFF2-40B4-BE49-F238E27FC236}">
                  <a16:creationId xmlns:a16="http://schemas.microsoft.com/office/drawing/2014/main" id="{A3E13000-0C5C-43A7-8EBC-97842DE4A37E}"/>
                </a:ext>
              </a:extLst>
            </p:cNvPr>
            <p:cNvSpPr>
              <a:spLocks noChangeShapeType="1"/>
            </p:cNvSpPr>
            <p:nvPr/>
          </p:nvSpPr>
          <p:spPr bwMode="auto">
            <a:xfrm>
              <a:off x="5770" y="2694"/>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59" name="Line 103">
              <a:extLst>
                <a:ext uri="{FF2B5EF4-FFF2-40B4-BE49-F238E27FC236}">
                  <a16:creationId xmlns:a16="http://schemas.microsoft.com/office/drawing/2014/main" id="{2179D181-492A-4AFC-9430-3305F59CB782}"/>
                </a:ext>
              </a:extLst>
            </p:cNvPr>
            <p:cNvSpPr>
              <a:spLocks noChangeShapeType="1"/>
            </p:cNvSpPr>
            <p:nvPr/>
          </p:nvSpPr>
          <p:spPr bwMode="auto">
            <a:xfrm>
              <a:off x="5770" y="2652"/>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0" name="Line 104">
              <a:extLst>
                <a:ext uri="{FF2B5EF4-FFF2-40B4-BE49-F238E27FC236}">
                  <a16:creationId xmlns:a16="http://schemas.microsoft.com/office/drawing/2014/main" id="{4D589AF3-8547-4071-A6B9-65E6720C152E}"/>
                </a:ext>
              </a:extLst>
            </p:cNvPr>
            <p:cNvSpPr>
              <a:spLocks noChangeShapeType="1"/>
            </p:cNvSpPr>
            <p:nvPr/>
          </p:nvSpPr>
          <p:spPr bwMode="auto">
            <a:xfrm>
              <a:off x="5770" y="2575"/>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1" name="Line 105">
              <a:extLst>
                <a:ext uri="{FF2B5EF4-FFF2-40B4-BE49-F238E27FC236}">
                  <a16:creationId xmlns:a16="http://schemas.microsoft.com/office/drawing/2014/main" id="{2DBFE395-EB23-4AC7-B879-3D477537A052}"/>
                </a:ext>
              </a:extLst>
            </p:cNvPr>
            <p:cNvSpPr>
              <a:spLocks noChangeShapeType="1"/>
            </p:cNvSpPr>
            <p:nvPr/>
          </p:nvSpPr>
          <p:spPr bwMode="auto">
            <a:xfrm>
              <a:off x="5770" y="2534"/>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2" name="Line 106">
              <a:extLst>
                <a:ext uri="{FF2B5EF4-FFF2-40B4-BE49-F238E27FC236}">
                  <a16:creationId xmlns:a16="http://schemas.microsoft.com/office/drawing/2014/main" id="{581FF246-BE87-4E52-9227-72A659979D76}"/>
                </a:ext>
              </a:extLst>
            </p:cNvPr>
            <p:cNvSpPr>
              <a:spLocks noChangeShapeType="1"/>
            </p:cNvSpPr>
            <p:nvPr/>
          </p:nvSpPr>
          <p:spPr bwMode="auto">
            <a:xfrm>
              <a:off x="5770" y="2499"/>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3" name="Line 107">
              <a:extLst>
                <a:ext uri="{FF2B5EF4-FFF2-40B4-BE49-F238E27FC236}">
                  <a16:creationId xmlns:a16="http://schemas.microsoft.com/office/drawing/2014/main" id="{64B6EBD2-F41A-466C-9080-129CFECD2D1E}"/>
                </a:ext>
              </a:extLst>
            </p:cNvPr>
            <p:cNvSpPr>
              <a:spLocks noChangeShapeType="1"/>
            </p:cNvSpPr>
            <p:nvPr/>
          </p:nvSpPr>
          <p:spPr bwMode="auto">
            <a:xfrm>
              <a:off x="5770" y="2416"/>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4" name="Line 108">
              <a:extLst>
                <a:ext uri="{FF2B5EF4-FFF2-40B4-BE49-F238E27FC236}">
                  <a16:creationId xmlns:a16="http://schemas.microsoft.com/office/drawing/2014/main" id="{F08283EF-A7CF-475A-A3D3-D87B73267CDE}"/>
                </a:ext>
              </a:extLst>
            </p:cNvPr>
            <p:cNvSpPr>
              <a:spLocks noChangeShapeType="1"/>
            </p:cNvSpPr>
            <p:nvPr/>
          </p:nvSpPr>
          <p:spPr bwMode="auto">
            <a:xfrm>
              <a:off x="5770" y="2374"/>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5" name="Line 109">
              <a:extLst>
                <a:ext uri="{FF2B5EF4-FFF2-40B4-BE49-F238E27FC236}">
                  <a16:creationId xmlns:a16="http://schemas.microsoft.com/office/drawing/2014/main" id="{83B6383B-E054-4278-B6B3-72D0D1E5EB3C}"/>
                </a:ext>
              </a:extLst>
            </p:cNvPr>
            <p:cNvSpPr>
              <a:spLocks noChangeShapeType="1"/>
            </p:cNvSpPr>
            <p:nvPr/>
          </p:nvSpPr>
          <p:spPr bwMode="auto">
            <a:xfrm>
              <a:off x="5770" y="2339"/>
              <a:ext cx="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6" name="Line 110">
              <a:extLst>
                <a:ext uri="{FF2B5EF4-FFF2-40B4-BE49-F238E27FC236}">
                  <a16:creationId xmlns:a16="http://schemas.microsoft.com/office/drawing/2014/main" id="{1A8FFDBD-B5F9-4BBD-A3B3-C65BB579FA80}"/>
                </a:ext>
              </a:extLst>
            </p:cNvPr>
            <p:cNvSpPr>
              <a:spLocks noChangeShapeType="1"/>
            </p:cNvSpPr>
            <p:nvPr/>
          </p:nvSpPr>
          <p:spPr bwMode="auto">
            <a:xfrm flipV="1">
              <a:off x="5775" y="2280"/>
              <a:ext cx="0" cy="8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7" name="Freeform 111">
              <a:extLst>
                <a:ext uri="{FF2B5EF4-FFF2-40B4-BE49-F238E27FC236}">
                  <a16:creationId xmlns:a16="http://schemas.microsoft.com/office/drawing/2014/main" id="{E23F1889-3856-45E1-9C8F-C3AEDCB811A3}"/>
                </a:ext>
              </a:extLst>
            </p:cNvPr>
            <p:cNvSpPr>
              <a:spLocks/>
            </p:cNvSpPr>
            <p:nvPr/>
          </p:nvSpPr>
          <p:spPr bwMode="auto">
            <a:xfrm>
              <a:off x="4582" y="2304"/>
              <a:ext cx="575" cy="786"/>
            </a:xfrm>
            <a:custGeom>
              <a:avLst/>
              <a:gdLst>
                <a:gd name="T0" fmla="*/ 0 w 575"/>
                <a:gd name="T1" fmla="*/ 786 h 786"/>
                <a:gd name="T2" fmla="*/ 11 w 575"/>
                <a:gd name="T3" fmla="*/ 715 h 786"/>
                <a:gd name="T4" fmla="*/ 22 w 575"/>
                <a:gd name="T5" fmla="*/ 638 h 786"/>
                <a:gd name="T6" fmla="*/ 33 w 575"/>
                <a:gd name="T7" fmla="*/ 579 h 786"/>
                <a:gd name="T8" fmla="*/ 43 w 575"/>
                <a:gd name="T9" fmla="*/ 526 h 786"/>
                <a:gd name="T10" fmla="*/ 60 w 575"/>
                <a:gd name="T11" fmla="*/ 472 h 786"/>
                <a:gd name="T12" fmla="*/ 70 w 575"/>
                <a:gd name="T13" fmla="*/ 425 h 786"/>
                <a:gd name="T14" fmla="*/ 81 w 575"/>
                <a:gd name="T15" fmla="*/ 384 h 786"/>
                <a:gd name="T16" fmla="*/ 92 w 575"/>
                <a:gd name="T17" fmla="*/ 348 h 786"/>
                <a:gd name="T18" fmla="*/ 108 w 575"/>
                <a:gd name="T19" fmla="*/ 313 h 786"/>
                <a:gd name="T20" fmla="*/ 119 w 575"/>
                <a:gd name="T21" fmla="*/ 283 h 786"/>
                <a:gd name="T22" fmla="*/ 129 w 575"/>
                <a:gd name="T23" fmla="*/ 254 h 786"/>
                <a:gd name="T24" fmla="*/ 140 w 575"/>
                <a:gd name="T25" fmla="*/ 230 h 786"/>
                <a:gd name="T26" fmla="*/ 151 w 575"/>
                <a:gd name="T27" fmla="*/ 206 h 786"/>
                <a:gd name="T28" fmla="*/ 162 w 575"/>
                <a:gd name="T29" fmla="*/ 189 h 786"/>
                <a:gd name="T30" fmla="*/ 178 w 575"/>
                <a:gd name="T31" fmla="*/ 165 h 786"/>
                <a:gd name="T32" fmla="*/ 188 w 575"/>
                <a:gd name="T33" fmla="*/ 153 h 786"/>
                <a:gd name="T34" fmla="*/ 199 w 575"/>
                <a:gd name="T35" fmla="*/ 135 h 786"/>
                <a:gd name="T36" fmla="*/ 210 w 575"/>
                <a:gd name="T37" fmla="*/ 124 h 786"/>
                <a:gd name="T38" fmla="*/ 221 w 575"/>
                <a:gd name="T39" fmla="*/ 112 h 786"/>
                <a:gd name="T40" fmla="*/ 237 w 575"/>
                <a:gd name="T41" fmla="*/ 100 h 786"/>
                <a:gd name="T42" fmla="*/ 248 w 575"/>
                <a:gd name="T43" fmla="*/ 88 h 786"/>
                <a:gd name="T44" fmla="*/ 258 w 575"/>
                <a:gd name="T45" fmla="*/ 82 h 786"/>
                <a:gd name="T46" fmla="*/ 269 w 575"/>
                <a:gd name="T47" fmla="*/ 70 h 786"/>
                <a:gd name="T48" fmla="*/ 280 w 575"/>
                <a:gd name="T49" fmla="*/ 65 h 786"/>
                <a:gd name="T50" fmla="*/ 296 w 575"/>
                <a:gd name="T51" fmla="*/ 59 h 786"/>
                <a:gd name="T52" fmla="*/ 307 w 575"/>
                <a:gd name="T53" fmla="*/ 53 h 786"/>
                <a:gd name="T54" fmla="*/ 317 w 575"/>
                <a:gd name="T55" fmla="*/ 47 h 786"/>
                <a:gd name="T56" fmla="*/ 328 w 575"/>
                <a:gd name="T57" fmla="*/ 41 h 786"/>
                <a:gd name="T58" fmla="*/ 339 w 575"/>
                <a:gd name="T59" fmla="*/ 35 h 786"/>
                <a:gd name="T60" fmla="*/ 355 w 575"/>
                <a:gd name="T61" fmla="*/ 29 h 786"/>
                <a:gd name="T62" fmla="*/ 366 w 575"/>
                <a:gd name="T63" fmla="*/ 29 h 786"/>
                <a:gd name="T64" fmla="*/ 376 w 575"/>
                <a:gd name="T65" fmla="*/ 23 h 786"/>
                <a:gd name="T66" fmla="*/ 387 w 575"/>
                <a:gd name="T67" fmla="*/ 23 h 786"/>
                <a:gd name="T68" fmla="*/ 398 w 575"/>
                <a:gd name="T69" fmla="*/ 17 h 786"/>
                <a:gd name="T70" fmla="*/ 409 w 575"/>
                <a:gd name="T71" fmla="*/ 17 h 786"/>
                <a:gd name="T72" fmla="*/ 425 w 575"/>
                <a:gd name="T73" fmla="*/ 17 h 786"/>
                <a:gd name="T74" fmla="*/ 436 w 575"/>
                <a:gd name="T75" fmla="*/ 11 h 786"/>
                <a:gd name="T76" fmla="*/ 446 w 575"/>
                <a:gd name="T77" fmla="*/ 11 h 786"/>
                <a:gd name="T78" fmla="*/ 457 w 575"/>
                <a:gd name="T79" fmla="*/ 11 h 786"/>
                <a:gd name="T80" fmla="*/ 468 w 575"/>
                <a:gd name="T81" fmla="*/ 5 h 786"/>
                <a:gd name="T82" fmla="*/ 484 w 575"/>
                <a:gd name="T83" fmla="*/ 5 h 786"/>
                <a:gd name="T84" fmla="*/ 495 w 575"/>
                <a:gd name="T85" fmla="*/ 5 h 786"/>
                <a:gd name="T86" fmla="*/ 505 w 575"/>
                <a:gd name="T87" fmla="*/ 5 h 786"/>
                <a:gd name="T88" fmla="*/ 516 w 575"/>
                <a:gd name="T89" fmla="*/ 5 h 786"/>
                <a:gd name="T90" fmla="*/ 532 w 575"/>
                <a:gd name="T91" fmla="*/ 0 h 786"/>
                <a:gd name="T92" fmla="*/ 543 w 575"/>
                <a:gd name="T93" fmla="*/ 0 h 786"/>
                <a:gd name="T94" fmla="*/ 554 w 575"/>
                <a:gd name="T95" fmla="*/ 0 h 786"/>
                <a:gd name="T96" fmla="*/ 564 w 575"/>
                <a:gd name="T97" fmla="*/ 0 h 786"/>
                <a:gd name="T98" fmla="*/ 575 w 575"/>
                <a:gd name="T99"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5" h="786">
                  <a:moveTo>
                    <a:pt x="0" y="786"/>
                  </a:moveTo>
                  <a:lnTo>
                    <a:pt x="11" y="715"/>
                  </a:lnTo>
                  <a:lnTo>
                    <a:pt x="22" y="638"/>
                  </a:lnTo>
                  <a:lnTo>
                    <a:pt x="33" y="579"/>
                  </a:lnTo>
                  <a:lnTo>
                    <a:pt x="43" y="526"/>
                  </a:lnTo>
                  <a:lnTo>
                    <a:pt x="60" y="472"/>
                  </a:lnTo>
                  <a:lnTo>
                    <a:pt x="70" y="425"/>
                  </a:lnTo>
                  <a:lnTo>
                    <a:pt x="81" y="384"/>
                  </a:lnTo>
                  <a:lnTo>
                    <a:pt x="92" y="348"/>
                  </a:lnTo>
                  <a:lnTo>
                    <a:pt x="108" y="313"/>
                  </a:lnTo>
                  <a:lnTo>
                    <a:pt x="119" y="283"/>
                  </a:lnTo>
                  <a:lnTo>
                    <a:pt x="129" y="254"/>
                  </a:lnTo>
                  <a:lnTo>
                    <a:pt x="140" y="230"/>
                  </a:lnTo>
                  <a:lnTo>
                    <a:pt x="151" y="206"/>
                  </a:lnTo>
                  <a:lnTo>
                    <a:pt x="162" y="189"/>
                  </a:lnTo>
                  <a:lnTo>
                    <a:pt x="178" y="165"/>
                  </a:lnTo>
                  <a:lnTo>
                    <a:pt x="188" y="153"/>
                  </a:lnTo>
                  <a:lnTo>
                    <a:pt x="199" y="135"/>
                  </a:lnTo>
                  <a:lnTo>
                    <a:pt x="210" y="124"/>
                  </a:lnTo>
                  <a:lnTo>
                    <a:pt x="221" y="112"/>
                  </a:lnTo>
                  <a:lnTo>
                    <a:pt x="237" y="100"/>
                  </a:lnTo>
                  <a:lnTo>
                    <a:pt x="248" y="88"/>
                  </a:lnTo>
                  <a:lnTo>
                    <a:pt x="258" y="82"/>
                  </a:lnTo>
                  <a:lnTo>
                    <a:pt x="269" y="70"/>
                  </a:lnTo>
                  <a:lnTo>
                    <a:pt x="280" y="65"/>
                  </a:lnTo>
                  <a:lnTo>
                    <a:pt x="296" y="59"/>
                  </a:lnTo>
                  <a:lnTo>
                    <a:pt x="307" y="53"/>
                  </a:lnTo>
                  <a:lnTo>
                    <a:pt x="317" y="47"/>
                  </a:lnTo>
                  <a:lnTo>
                    <a:pt x="328" y="41"/>
                  </a:lnTo>
                  <a:lnTo>
                    <a:pt x="339" y="35"/>
                  </a:lnTo>
                  <a:lnTo>
                    <a:pt x="355" y="29"/>
                  </a:lnTo>
                  <a:lnTo>
                    <a:pt x="366" y="29"/>
                  </a:lnTo>
                  <a:lnTo>
                    <a:pt x="376" y="23"/>
                  </a:lnTo>
                  <a:lnTo>
                    <a:pt x="387" y="23"/>
                  </a:lnTo>
                  <a:lnTo>
                    <a:pt x="398" y="17"/>
                  </a:lnTo>
                  <a:lnTo>
                    <a:pt x="409" y="17"/>
                  </a:lnTo>
                  <a:lnTo>
                    <a:pt x="425" y="17"/>
                  </a:lnTo>
                  <a:lnTo>
                    <a:pt x="436" y="11"/>
                  </a:lnTo>
                  <a:lnTo>
                    <a:pt x="446" y="11"/>
                  </a:lnTo>
                  <a:lnTo>
                    <a:pt x="457" y="11"/>
                  </a:lnTo>
                  <a:lnTo>
                    <a:pt x="468" y="5"/>
                  </a:lnTo>
                  <a:lnTo>
                    <a:pt x="484" y="5"/>
                  </a:lnTo>
                  <a:lnTo>
                    <a:pt x="495" y="5"/>
                  </a:lnTo>
                  <a:lnTo>
                    <a:pt x="505" y="5"/>
                  </a:lnTo>
                  <a:lnTo>
                    <a:pt x="516" y="5"/>
                  </a:lnTo>
                  <a:lnTo>
                    <a:pt x="532" y="0"/>
                  </a:lnTo>
                  <a:lnTo>
                    <a:pt x="543" y="0"/>
                  </a:lnTo>
                  <a:lnTo>
                    <a:pt x="554" y="0"/>
                  </a:lnTo>
                  <a:lnTo>
                    <a:pt x="564" y="0"/>
                  </a:lnTo>
                  <a:lnTo>
                    <a:pt x="575" y="0"/>
                  </a:lnTo>
                </a:path>
              </a:pathLst>
            </a:custGeom>
            <a:noFill/>
            <a:ln w="17463">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68" name="Freeform 112">
              <a:extLst>
                <a:ext uri="{FF2B5EF4-FFF2-40B4-BE49-F238E27FC236}">
                  <a16:creationId xmlns:a16="http://schemas.microsoft.com/office/drawing/2014/main" id="{71AAB621-862A-443D-8325-E9E4C9EF5B81}"/>
                </a:ext>
              </a:extLst>
            </p:cNvPr>
            <p:cNvSpPr>
              <a:spLocks/>
            </p:cNvSpPr>
            <p:nvPr/>
          </p:nvSpPr>
          <p:spPr bwMode="auto">
            <a:xfrm>
              <a:off x="5157" y="2298"/>
              <a:ext cx="591" cy="6"/>
            </a:xfrm>
            <a:custGeom>
              <a:avLst/>
              <a:gdLst>
                <a:gd name="T0" fmla="*/ 0 w 591"/>
                <a:gd name="T1" fmla="*/ 6 h 6"/>
                <a:gd name="T2" fmla="*/ 11 w 591"/>
                <a:gd name="T3" fmla="*/ 6 h 6"/>
                <a:gd name="T4" fmla="*/ 27 w 591"/>
                <a:gd name="T5" fmla="*/ 6 h 6"/>
                <a:gd name="T6" fmla="*/ 38 w 591"/>
                <a:gd name="T7" fmla="*/ 6 h 6"/>
                <a:gd name="T8" fmla="*/ 49 w 591"/>
                <a:gd name="T9" fmla="*/ 6 h 6"/>
                <a:gd name="T10" fmla="*/ 59 w 591"/>
                <a:gd name="T11" fmla="*/ 6 h 6"/>
                <a:gd name="T12" fmla="*/ 75 w 591"/>
                <a:gd name="T13" fmla="*/ 6 h 6"/>
                <a:gd name="T14" fmla="*/ 86 w 591"/>
                <a:gd name="T15" fmla="*/ 0 h 6"/>
                <a:gd name="T16" fmla="*/ 97 w 591"/>
                <a:gd name="T17" fmla="*/ 0 h 6"/>
                <a:gd name="T18" fmla="*/ 108 w 591"/>
                <a:gd name="T19" fmla="*/ 0 h 6"/>
                <a:gd name="T20" fmla="*/ 118 w 591"/>
                <a:gd name="T21" fmla="*/ 0 h 6"/>
                <a:gd name="T22" fmla="*/ 129 w 591"/>
                <a:gd name="T23" fmla="*/ 0 h 6"/>
                <a:gd name="T24" fmla="*/ 145 w 591"/>
                <a:gd name="T25" fmla="*/ 0 h 6"/>
                <a:gd name="T26" fmla="*/ 156 w 591"/>
                <a:gd name="T27" fmla="*/ 0 h 6"/>
                <a:gd name="T28" fmla="*/ 167 w 591"/>
                <a:gd name="T29" fmla="*/ 0 h 6"/>
                <a:gd name="T30" fmla="*/ 177 w 591"/>
                <a:gd name="T31" fmla="*/ 0 h 6"/>
                <a:gd name="T32" fmla="*/ 188 w 591"/>
                <a:gd name="T33" fmla="*/ 0 h 6"/>
                <a:gd name="T34" fmla="*/ 204 w 591"/>
                <a:gd name="T35" fmla="*/ 0 h 6"/>
                <a:gd name="T36" fmla="*/ 215 w 591"/>
                <a:gd name="T37" fmla="*/ 0 h 6"/>
                <a:gd name="T38" fmla="*/ 226 w 591"/>
                <a:gd name="T39" fmla="*/ 0 h 6"/>
                <a:gd name="T40" fmla="*/ 237 w 591"/>
                <a:gd name="T41" fmla="*/ 0 h 6"/>
                <a:gd name="T42" fmla="*/ 247 w 591"/>
                <a:gd name="T43" fmla="*/ 0 h 6"/>
                <a:gd name="T44" fmla="*/ 263 w 591"/>
                <a:gd name="T45" fmla="*/ 0 h 6"/>
                <a:gd name="T46" fmla="*/ 274 w 591"/>
                <a:gd name="T47" fmla="*/ 0 h 6"/>
                <a:gd name="T48" fmla="*/ 285 w 591"/>
                <a:gd name="T49" fmla="*/ 0 h 6"/>
                <a:gd name="T50" fmla="*/ 296 w 591"/>
                <a:gd name="T51" fmla="*/ 0 h 6"/>
                <a:gd name="T52" fmla="*/ 306 w 591"/>
                <a:gd name="T53" fmla="*/ 0 h 6"/>
                <a:gd name="T54" fmla="*/ 322 w 591"/>
                <a:gd name="T55" fmla="*/ 0 h 6"/>
                <a:gd name="T56" fmla="*/ 333 w 591"/>
                <a:gd name="T57" fmla="*/ 0 h 6"/>
                <a:gd name="T58" fmla="*/ 344 w 591"/>
                <a:gd name="T59" fmla="*/ 0 h 6"/>
                <a:gd name="T60" fmla="*/ 355 w 591"/>
                <a:gd name="T61" fmla="*/ 0 h 6"/>
                <a:gd name="T62" fmla="*/ 365 w 591"/>
                <a:gd name="T63" fmla="*/ 0 h 6"/>
                <a:gd name="T64" fmla="*/ 376 w 591"/>
                <a:gd name="T65" fmla="*/ 0 h 6"/>
                <a:gd name="T66" fmla="*/ 392 w 591"/>
                <a:gd name="T67" fmla="*/ 0 h 6"/>
                <a:gd name="T68" fmla="*/ 403 w 591"/>
                <a:gd name="T69" fmla="*/ 0 h 6"/>
                <a:gd name="T70" fmla="*/ 414 w 591"/>
                <a:gd name="T71" fmla="*/ 0 h 6"/>
                <a:gd name="T72" fmla="*/ 425 w 591"/>
                <a:gd name="T73" fmla="*/ 0 h 6"/>
                <a:gd name="T74" fmla="*/ 435 w 591"/>
                <a:gd name="T75" fmla="*/ 0 h 6"/>
                <a:gd name="T76" fmla="*/ 451 w 591"/>
                <a:gd name="T77" fmla="*/ 0 h 6"/>
                <a:gd name="T78" fmla="*/ 462 w 591"/>
                <a:gd name="T79" fmla="*/ 0 h 6"/>
                <a:gd name="T80" fmla="*/ 473 w 591"/>
                <a:gd name="T81" fmla="*/ 0 h 6"/>
                <a:gd name="T82" fmla="*/ 484 w 591"/>
                <a:gd name="T83" fmla="*/ 0 h 6"/>
                <a:gd name="T84" fmla="*/ 494 w 591"/>
                <a:gd name="T85" fmla="*/ 0 h 6"/>
                <a:gd name="T86" fmla="*/ 510 w 591"/>
                <a:gd name="T87" fmla="*/ 0 h 6"/>
                <a:gd name="T88" fmla="*/ 521 w 591"/>
                <a:gd name="T89" fmla="*/ 0 h 6"/>
                <a:gd name="T90" fmla="*/ 532 w 591"/>
                <a:gd name="T91" fmla="*/ 0 h 6"/>
                <a:gd name="T92" fmla="*/ 543 w 591"/>
                <a:gd name="T93" fmla="*/ 0 h 6"/>
                <a:gd name="T94" fmla="*/ 553 w 591"/>
                <a:gd name="T95" fmla="*/ 0 h 6"/>
                <a:gd name="T96" fmla="*/ 570 w 591"/>
                <a:gd name="T97" fmla="*/ 0 h 6"/>
                <a:gd name="T98" fmla="*/ 580 w 591"/>
                <a:gd name="T99" fmla="*/ 0 h 6"/>
                <a:gd name="T100" fmla="*/ 591 w 591"/>
                <a:gd name="T10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1" h="6">
                  <a:moveTo>
                    <a:pt x="0" y="6"/>
                  </a:moveTo>
                  <a:lnTo>
                    <a:pt x="11" y="6"/>
                  </a:lnTo>
                  <a:lnTo>
                    <a:pt x="27" y="6"/>
                  </a:lnTo>
                  <a:lnTo>
                    <a:pt x="38" y="6"/>
                  </a:lnTo>
                  <a:lnTo>
                    <a:pt x="49" y="6"/>
                  </a:lnTo>
                  <a:lnTo>
                    <a:pt x="59" y="6"/>
                  </a:lnTo>
                  <a:lnTo>
                    <a:pt x="75" y="6"/>
                  </a:lnTo>
                  <a:lnTo>
                    <a:pt x="86" y="0"/>
                  </a:lnTo>
                  <a:lnTo>
                    <a:pt x="97" y="0"/>
                  </a:lnTo>
                  <a:lnTo>
                    <a:pt x="108" y="0"/>
                  </a:lnTo>
                  <a:lnTo>
                    <a:pt x="118" y="0"/>
                  </a:lnTo>
                  <a:lnTo>
                    <a:pt x="129" y="0"/>
                  </a:lnTo>
                  <a:lnTo>
                    <a:pt x="145" y="0"/>
                  </a:lnTo>
                  <a:lnTo>
                    <a:pt x="156" y="0"/>
                  </a:lnTo>
                  <a:lnTo>
                    <a:pt x="167" y="0"/>
                  </a:lnTo>
                  <a:lnTo>
                    <a:pt x="177" y="0"/>
                  </a:lnTo>
                  <a:lnTo>
                    <a:pt x="188" y="0"/>
                  </a:lnTo>
                  <a:lnTo>
                    <a:pt x="204" y="0"/>
                  </a:lnTo>
                  <a:lnTo>
                    <a:pt x="215" y="0"/>
                  </a:lnTo>
                  <a:lnTo>
                    <a:pt x="226" y="0"/>
                  </a:lnTo>
                  <a:lnTo>
                    <a:pt x="237" y="0"/>
                  </a:lnTo>
                  <a:lnTo>
                    <a:pt x="247" y="0"/>
                  </a:lnTo>
                  <a:lnTo>
                    <a:pt x="263" y="0"/>
                  </a:lnTo>
                  <a:lnTo>
                    <a:pt x="274" y="0"/>
                  </a:lnTo>
                  <a:lnTo>
                    <a:pt x="285" y="0"/>
                  </a:lnTo>
                  <a:lnTo>
                    <a:pt x="296" y="0"/>
                  </a:lnTo>
                  <a:lnTo>
                    <a:pt x="306" y="0"/>
                  </a:lnTo>
                  <a:lnTo>
                    <a:pt x="322" y="0"/>
                  </a:lnTo>
                  <a:lnTo>
                    <a:pt x="333" y="0"/>
                  </a:lnTo>
                  <a:lnTo>
                    <a:pt x="344" y="0"/>
                  </a:lnTo>
                  <a:lnTo>
                    <a:pt x="355" y="0"/>
                  </a:lnTo>
                  <a:lnTo>
                    <a:pt x="365" y="0"/>
                  </a:lnTo>
                  <a:lnTo>
                    <a:pt x="376" y="0"/>
                  </a:lnTo>
                  <a:lnTo>
                    <a:pt x="392" y="0"/>
                  </a:lnTo>
                  <a:lnTo>
                    <a:pt x="403" y="0"/>
                  </a:lnTo>
                  <a:lnTo>
                    <a:pt x="414" y="0"/>
                  </a:lnTo>
                  <a:lnTo>
                    <a:pt x="425" y="0"/>
                  </a:lnTo>
                  <a:lnTo>
                    <a:pt x="435" y="0"/>
                  </a:lnTo>
                  <a:lnTo>
                    <a:pt x="451" y="0"/>
                  </a:lnTo>
                  <a:lnTo>
                    <a:pt x="462" y="0"/>
                  </a:lnTo>
                  <a:lnTo>
                    <a:pt x="473" y="0"/>
                  </a:lnTo>
                  <a:lnTo>
                    <a:pt x="484" y="0"/>
                  </a:lnTo>
                  <a:lnTo>
                    <a:pt x="494" y="0"/>
                  </a:lnTo>
                  <a:lnTo>
                    <a:pt x="510" y="0"/>
                  </a:lnTo>
                  <a:lnTo>
                    <a:pt x="521" y="0"/>
                  </a:lnTo>
                  <a:lnTo>
                    <a:pt x="532" y="0"/>
                  </a:lnTo>
                  <a:lnTo>
                    <a:pt x="543" y="0"/>
                  </a:lnTo>
                  <a:lnTo>
                    <a:pt x="553" y="0"/>
                  </a:lnTo>
                  <a:lnTo>
                    <a:pt x="570" y="0"/>
                  </a:lnTo>
                  <a:lnTo>
                    <a:pt x="580" y="0"/>
                  </a:lnTo>
                  <a:lnTo>
                    <a:pt x="591" y="0"/>
                  </a:lnTo>
                </a:path>
              </a:pathLst>
            </a:custGeom>
            <a:noFill/>
            <a:ln w="17463">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8769" name="Date Placeholder 158768">
            <a:extLst>
              <a:ext uri="{FF2B5EF4-FFF2-40B4-BE49-F238E27FC236}">
                <a16:creationId xmlns:a16="http://schemas.microsoft.com/office/drawing/2014/main" id="{F31E59A1-ED1B-43D3-B2F4-C0C8C1CFE00A}"/>
              </a:ext>
            </a:extLst>
          </p:cNvPr>
          <p:cNvSpPr>
            <a:spLocks noGrp="1"/>
          </p:cNvSpPr>
          <p:nvPr>
            <p:ph type="dt" sz="half" idx="10"/>
          </p:nvPr>
        </p:nvSpPr>
        <p:spPr/>
        <p:txBody>
          <a:bodyPr/>
          <a:lstStyle/>
          <a:p>
            <a:pPr>
              <a:defRPr/>
            </a:pPr>
            <a:r>
              <a:rPr lang="en-US" altLang="en-US"/>
              <a:t>BME2104 -《生物医学影像技术》</a:t>
            </a:r>
          </a:p>
        </p:txBody>
      </p:sp>
      <p:sp>
        <p:nvSpPr>
          <p:cNvPr id="158772" name="Footer Placeholder 158771">
            <a:extLst>
              <a:ext uri="{FF2B5EF4-FFF2-40B4-BE49-F238E27FC236}">
                <a16:creationId xmlns:a16="http://schemas.microsoft.com/office/drawing/2014/main" id="{760698CA-72C7-43CC-AEA1-33B044F4AB7A}"/>
              </a:ext>
            </a:extLst>
          </p:cNvPr>
          <p:cNvSpPr>
            <a:spLocks noGrp="1"/>
          </p:cNvSpPr>
          <p:nvPr>
            <p:ph type="ftr" sz="quarter" idx="11"/>
          </p:nvPr>
        </p:nvSpPr>
        <p:spPr/>
        <p:txBody>
          <a:bodyPr/>
          <a:lstStyle/>
          <a:p>
            <a:pPr>
              <a:defRPr/>
            </a:pPr>
            <a:r>
              <a:rPr lang="en-US"/>
              <a:t>L21:  MRI Signal and Image Formation</a:t>
            </a:r>
          </a:p>
        </p:txBody>
      </p:sp>
      <p:sp>
        <p:nvSpPr>
          <p:cNvPr id="158773" name="Slide Number Placeholder 158772">
            <a:extLst>
              <a:ext uri="{FF2B5EF4-FFF2-40B4-BE49-F238E27FC236}">
                <a16:creationId xmlns:a16="http://schemas.microsoft.com/office/drawing/2014/main" id="{8015579F-F034-4327-9D1F-C0DFCF0B3EBA}"/>
              </a:ext>
            </a:extLst>
          </p:cNvPr>
          <p:cNvSpPr>
            <a:spLocks noGrp="1"/>
          </p:cNvSpPr>
          <p:nvPr>
            <p:ph type="sldNum" sz="quarter" idx="12"/>
          </p:nvPr>
        </p:nvSpPr>
        <p:spPr/>
        <p:txBody>
          <a:bodyPr/>
          <a:lstStyle/>
          <a:p>
            <a:pPr>
              <a:defRPr/>
            </a:pPr>
            <a:fld id="{F0717801-9C2A-4D39-A345-FFE34DD1CB73}" type="slidenum">
              <a:rPr lang="en-US" altLang="en-US" smtClean="0"/>
              <a:pPr>
                <a:defRPr/>
              </a:pPr>
              <a:t>6</a:t>
            </a:fld>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567DC5-31A5-4B28-AE99-2A7119798E70}"/>
              </a:ext>
            </a:extLst>
          </p:cNvPr>
          <p:cNvPicPr>
            <a:picLocks noGrp="1" noChangeAspect="1"/>
          </p:cNvPicPr>
          <p:nvPr>
            <p:ph idx="1"/>
          </p:nvPr>
        </p:nvPicPr>
        <p:blipFill>
          <a:blip r:embed="rId3"/>
          <a:stretch>
            <a:fillRect/>
          </a:stretch>
        </p:blipFill>
        <p:spPr>
          <a:xfrm>
            <a:off x="670010" y="2436190"/>
            <a:ext cx="5441162" cy="2782715"/>
          </a:xfrm>
          <a:prstGeom prst="rect">
            <a:avLst/>
          </a:prstGeom>
        </p:spPr>
      </p:pic>
      <p:sp>
        <p:nvSpPr>
          <p:cNvPr id="2" name="Title 1">
            <a:extLst>
              <a:ext uri="{FF2B5EF4-FFF2-40B4-BE49-F238E27FC236}">
                <a16:creationId xmlns:a16="http://schemas.microsoft.com/office/drawing/2014/main" id="{2E42E484-11D9-49BB-9A88-AF3B95E24FD8}"/>
              </a:ext>
            </a:extLst>
          </p:cNvPr>
          <p:cNvSpPr>
            <a:spLocks noGrp="1"/>
          </p:cNvSpPr>
          <p:nvPr>
            <p:ph type="title"/>
          </p:nvPr>
        </p:nvSpPr>
        <p:spPr/>
        <p:txBody>
          <a:bodyPr/>
          <a:lstStyle/>
          <a:p>
            <a:pPr algn="ctr"/>
            <a:r>
              <a:rPr lang="en-US" sz="4400" b="1" dirty="0"/>
              <a:t>T2* rather T2</a:t>
            </a:r>
          </a:p>
        </p:txBody>
      </p:sp>
      <p:sp>
        <p:nvSpPr>
          <p:cNvPr id="4" name="Date Placeholder 3">
            <a:extLst>
              <a:ext uri="{FF2B5EF4-FFF2-40B4-BE49-F238E27FC236}">
                <a16:creationId xmlns:a16="http://schemas.microsoft.com/office/drawing/2014/main" id="{BFEE6804-B3DC-4AA6-ADB5-1CEC5E5C59A5}"/>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1991FF77-9587-4FCA-A6A8-19CF6299A235}"/>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2CE2F973-B115-4673-803A-78F2F3871A29}"/>
              </a:ext>
            </a:extLst>
          </p:cNvPr>
          <p:cNvSpPr>
            <a:spLocks noGrp="1"/>
          </p:cNvSpPr>
          <p:nvPr>
            <p:ph type="sldNum" sz="quarter" idx="12"/>
          </p:nvPr>
        </p:nvSpPr>
        <p:spPr/>
        <p:txBody>
          <a:bodyPr/>
          <a:lstStyle/>
          <a:p>
            <a:pPr>
              <a:defRPr/>
            </a:pPr>
            <a:fld id="{F0717801-9C2A-4D39-A345-FFE34DD1CB73}" type="slidenum">
              <a:rPr lang="en-US" altLang="en-US" smtClean="0"/>
              <a:pPr>
                <a:defRPr/>
              </a:pPr>
              <a:t>7</a:t>
            </a:fld>
            <a:endParaRPr lang="en-US" altLang="en-US"/>
          </a:p>
        </p:txBody>
      </p:sp>
      <p:pic>
        <p:nvPicPr>
          <p:cNvPr id="8" name="Picture 1">
            <a:extLst>
              <a:ext uri="{FF2B5EF4-FFF2-40B4-BE49-F238E27FC236}">
                <a16:creationId xmlns:a16="http://schemas.microsoft.com/office/drawing/2014/main" id="{E8673443-6F94-48FC-BBC9-4DCC560B2E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75809" y="1639094"/>
            <a:ext cx="3195913" cy="128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6974FB79-9DE1-4CB3-827F-85C30BAF0DF6}"/>
              </a:ext>
            </a:extLst>
          </p:cNvPr>
          <p:cNvSpPr txBox="1">
            <a:spLocks/>
          </p:cNvSpPr>
          <p:nvPr/>
        </p:nvSpPr>
        <p:spPr bwMode="auto">
          <a:xfrm>
            <a:off x="6040659" y="4258261"/>
            <a:ext cx="4127055" cy="192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buFont typeface="Wingdings" panose="05000000000000000000" pitchFamily="2" charset="2"/>
              <a:buNone/>
            </a:pPr>
            <a:r>
              <a:rPr lang="en-US" altLang="en-US" sz="2400" dirty="0">
                <a:latin typeface="Arial" panose="020B0604020202020204" pitchFamily="34" charset="0"/>
                <a:cs typeface="Arial" panose="020B0604020202020204" pitchFamily="34" charset="0"/>
              </a:rPr>
              <a:t>T2</a:t>
            </a: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 is the </a:t>
            </a:r>
            <a:r>
              <a:rPr lang="en-US" altLang="ja-JP" sz="2400" b="1" dirty="0">
                <a:latin typeface="Arial" panose="020B0604020202020204" pitchFamily="34" charset="0"/>
                <a:cs typeface="Arial" panose="020B0604020202020204" pitchFamily="34" charset="0"/>
              </a:rPr>
              <a:t>relaxation constant</a:t>
            </a:r>
            <a:r>
              <a:rPr lang="en-US" altLang="ja-JP" sz="2400" dirty="0">
                <a:latin typeface="Arial" panose="020B0604020202020204" pitchFamily="34" charset="0"/>
                <a:cs typeface="Arial" panose="020B0604020202020204" pitchFamily="34" charset="0"/>
              </a:rPr>
              <a:t> due to magnetic field inhomogeneity alone</a:t>
            </a: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628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3DBD-0E33-4E2A-9F87-2859A6E2F6E6}"/>
              </a:ext>
            </a:extLst>
          </p:cNvPr>
          <p:cNvSpPr>
            <a:spLocks noGrp="1"/>
          </p:cNvSpPr>
          <p:nvPr>
            <p:ph type="title"/>
          </p:nvPr>
        </p:nvSpPr>
        <p:spPr/>
        <p:txBody>
          <a:bodyPr/>
          <a:lstStyle/>
          <a:p>
            <a:pPr algn="ctr"/>
            <a:r>
              <a:rPr lang="en-US" sz="3600" b="1" dirty="0"/>
              <a:t>180</a:t>
            </a:r>
            <a:r>
              <a:rPr lang="en-US" sz="3600" b="1" dirty="0">
                <a:sym typeface="Symbol" panose="05050102010706020507" pitchFamily="18" charset="2"/>
              </a:rPr>
              <a:t> RF pulse</a:t>
            </a:r>
            <a:endParaRPr lang="en-US" sz="3600" b="1" dirty="0"/>
          </a:p>
        </p:txBody>
      </p:sp>
      <p:pic>
        <p:nvPicPr>
          <p:cNvPr id="7" name="NMR FID 180° RF pulse">
            <a:hlinkClick r:id="" action="ppaction://media"/>
            <a:extLst>
              <a:ext uri="{FF2B5EF4-FFF2-40B4-BE49-F238E27FC236}">
                <a16:creationId xmlns:a16="http://schemas.microsoft.com/office/drawing/2014/main" id="{69502BB6-03BD-4B6E-8970-A15BFECE75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775" y="1600200"/>
            <a:ext cx="8045450" cy="4525963"/>
          </a:xfrm>
        </p:spPr>
      </p:pic>
      <p:sp>
        <p:nvSpPr>
          <p:cNvPr id="4" name="Date Placeholder 3">
            <a:extLst>
              <a:ext uri="{FF2B5EF4-FFF2-40B4-BE49-F238E27FC236}">
                <a16:creationId xmlns:a16="http://schemas.microsoft.com/office/drawing/2014/main" id="{DD95AA04-AC49-48CF-9F42-A99D63AB7551}"/>
              </a:ext>
            </a:extLst>
          </p:cNvPr>
          <p:cNvSpPr>
            <a:spLocks noGrp="1"/>
          </p:cNvSpPr>
          <p:nvPr>
            <p:ph type="dt" sz="half" idx="10"/>
          </p:nvPr>
        </p:nvSpPr>
        <p:spPr/>
        <p:txBody>
          <a:body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1DA0E2D4-9D2E-475D-8DEC-8094AD9C2EB3}"/>
              </a:ext>
            </a:extLst>
          </p:cNvPr>
          <p:cNvSpPr>
            <a:spLocks noGrp="1"/>
          </p:cNvSpPr>
          <p:nvPr>
            <p:ph type="ftr" sz="quarter" idx="11"/>
          </p:nvPr>
        </p:nvSpPr>
        <p:spPr/>
        <p:txBody>
          <a:bodyPr/>
          <a:lstStyle/>
          <a:p>
            <a:pPr>
              <a:defRPr/>
            </a:pPr>
            <a:r>
              <a:rPr lang="en-US"/>
              <a:t>L21:  MRI Signal and Image Formation</a:t>
            </a:r>
          </a:p>
        </p:txBody>
      </p:sp>
      <p:sp>
        <p:nvSpPr>
          <p:cNvPr id="6" name="Slide Number Placeholder 5">
            <a:extLst>
              <a:ext uri="{FF2B5EF4-FFF2-40B4-BE49-F238E27FC236}">
                <a16:creationId xmlns:a16="http://schemas.microsoft.com/office/drawing/2014/main" id="{3CB0E6BE-356B-461E-A9DF-BD2BE573F568}"/>
              </a:ext>
            </a:extLst>
          </p:cNvPr>
          <p:cNvSpPr>
            <a:spLocks noGrp="1"/>
          </p:cNvSpPr>
          <p:nvPr>
            <p:ph type="sldNum" sz="quarter" idx="12"/>
          </p:nvPr>
        </p:nvSpPr>
        <p:spPr/>
        <p:txBody>
          <a:bodyPr/>
          <a:lstStyle/>
          <a:p>
            <a:pPr>
              <a:defRPr/>
            </a:pPr>
            <a:fld id="{F0717801-9C2A-4D39-A345-FFE34DD1CB73}" type="slidenum">
              <a:rPr lang="en-US" altLang="en-US" smtClean="0"/>
              <a:pPr>
                <a:defRPr/>
              </a:pPr>
              <a:t>8</a:t>
            </a:fld>
            <a:endParaRPr lang="en-US" altLang="en-US"/>
          </a:p>
        </p:txBody>
      </p:sp>
    </p:spTree>
    <p:extLst>
      <p:ext uri="{BB962C8B-B14F-4D97-AF65-F5344CB8AC3E}">
        <p14:creationId xmlns:p14="http://schemas.microsoft.com/office/powerpoint/2010/main" val="12599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99" name="Rectangle 23">
            <a:extLst>
              <a:ext uri="{FF2B5EF4-FFF2-40B4-BE49-F238E27FC236}">
                <a16:creationId xmlns:a16="http://schemas.microsoft.com/office/drawing/2014/main" id="{60E1B055-F681-425F-86C2-C8A274708AFD}"/>
              </a:ext>
            </a:extLst>
          </p:cNvPr>
          <p:cNvSpPr>
            <a:spLocks noGrp="1" noChangeArrowheads="1"/>
          </p:cNvSpPr>
          <p:nvPr>
            <p:ph type="title"/>
          </p:nvPr>
        </p:nvSpPr>
        <p:spPr/>
        <p:txBody>
          <a:bodyPr rtlCol="0">
            <a:normAutofit/>
          </a:bodyPr>
          <a:lstStyle/>
          <a:p>
            <a:pPr fontAlgn="auto">
              <a:spcAft>
                <a:spcPts val="0"/>
              </a:spcAft>
              <a:defRPr/>
            </a:pPr>
            <a:r>
              <a:rPr lang="en-US" sz="4000" dirty="0">
                <a:ea typeface="+mj-ea"/>
                <a:cs typeface="+mj-cs"/>
              </a:rPr>
              <a:t>What is spin echo?</a:t>
            </a:r>
          </a:p>
        </p:txBody>
      </p:sp>
      <p:sp>
        <p:nvSpPr>
          <p:cNvPr id="28674" name="Rectangle 25">
            <a:extLst>
              <a:ext uri="{FF2B5EF4-FFF2-40B4-BE49-F238E27FC236}">
                <a16:creationId xmlns:a16="http://schemas.microsoft.com/office/drawing/2014/main" id="{84E4A93F-A783-4506-AD3F-3DE4E5EEA39F}"/>
              </a:ext>
            </a:extLst>
          </p:cNvPr>
          <p:cNvSpPr>
            <a:spLocks noGrp="1" noChangeArrowheads="1"/>
          </p:cNvSpPr>
          <p:nvPr>
            <p:ph idx="1"/>
          </p:nvPr>
        </p:nvSpPr>
        <p:spPr>
          <a:xfrm>
            <a:off x="1028700" y="4408488"/>
            <a:ext cx="8229600" cy="1687512"/>
          </a:xfrm>
        </p:spPr>
        <p:txBody>
          <a:bodyPr/>
          <a:lstStyle/>
          <a:p>
            <a:pPr>
              <a:lnSpc>
                <a:spcPct val="80000"/>
              </a:lnSpc>
            </a:pPr>
            <a:r>
              <a:rPr lang="en-US" altLang="en-US" sz="2000" dirty="0">
                <a:latin typeface="Arial" panose="020B0604020202020204" pitchFamily="34" charset="0"/>
              </a:rPr>
              <a:t>Spin echo is formed from combination of any two RF pulses.</a:t>
            </a:r>
          </a:p>
          <a:p>
            <a:pPr>
              <a:lnSpc>
                <a:spcPct val="80000"/>
              </a:lnSpc>
            </a:pPr>
            <a:r>
              <a:rPr lang="en-US" altLang="en-US" sz="2000" dirty="0">
                <a:latin typeface="Arial" panose="020B0604020202020204" pitchFamily="34" charset="0"/>
              </a:rPr>
              <a:t>An echo is a recovery of transverse magnetization that was lost due to magnetic field inhomogeneities (T2</a:t>
            </a:r>
            <a:r>
              <a:rPr lang="ja-JP" altLang="en-US" sz="2000" dirty="0">
                <a:latin typeface="Arial" panose="020B0604020202020204" pitchFamily="34" charset="0"/>
              </a:rPr>
              <a:t>’</a:t>
            </a:r>
            <a:r>
              <a:rPr lang="en-US" altLang="ja-JP" sz="2000" dirty="0">
                <a:latin typeface="Arial" panose="020B0604020202020204" pitchFamily="34" charset="0"/>
              </a:rPr>
              <a:t>) from the first FID.</a:t>
            </a:r>
          </a:p>
          <a:p>
            <a:pPr>
              <a:lnSpc>
                <a:spcPct val="10000"/>
              </a:lnSpc>
              <a:buFont typeface="Wingdings" panose="05000000000000000000" pitchFamily="2" charset="2"/>
              <a:buNone/>
            </a:pPr>
            <a:endParaRPr lang="en-US" altLang="en-US" sz="2000" dirty="0">
              <a:latin typeface="Arial" panose="020B0604020202020204" pitchFamily="34" charset="0"/>
            </a:endParaRPr>
          </a:p>
          <a:p>
            <a:pPr>
              <a:lnSpc>
                <a:spcPct val="80000"/>
              </a:lnSpc>
            </a:pPr>
            <a:r>
              <a:rPr lang="en-US" altLang="en-US" sz="2000" dirty="0">
                <a:latin typeface="Arial" panose="020B0604020202020204" pitchFamily="34" charset="0"/>
              </a:rPr>
              <a:t>The amplitude of the echo will never be larger than the amplitude of the first FID. Why?</a:t>
            </a:r>
          </a:p>
        </p:txBody>
      </p:sp>
      <p:grpSp>
        <p:nvGrpSpPr>
          <p:cNvPr id="28675" name="Group 2">
            <a:extLst>
              <a:ext uri="{FF2B5EF4-FFF2-40B4-BE49-F238E27FC236}">
                <a16:creationId xmlns:a16="http://schemas.microsoft.com/office/drawing/2014/main" id="{E05B100B-5BBC-403E-8FF1-DF4E31241B6E}"/>
              </a:ext>
            </a:extLst>
          </p:cNvPr>
          <p:cNvGrpSpPr>
            <a:grpSpLocks/>
          </p:cNvGrpSpPr>
          <p:nvPr/>
        </p:nvGrpSpPr>
        <p:grpSpPr bwMode="auto">
          <a:xfrm>
            <a:off x="1311276" y="1403351"/>
            <a:ext cx="7662863" cy="2613025"/>
            <a:chOff x="740568" y="1403350"/>
            <a:chExt cx="7662863" cy="2612496"/>
          </a:xfrm>
        </p:grpSpPr>
        <p:sp>
          <p:nvSpPr>
            <p:cNvPr id="126986" name="Rectangle 10">
              <a:extLst>
                <a:ext uri="{FF2B5EF4-FFF2-40B4-BE49-F238E27FC236}">
                  <a16:creationId xmlns:a16="http://schemas.microsoft.com/office/drawing/2014/main" id="{CF957F1F-E7F3-4D7D-94C9-D5A9F1C5D03A}"/>
                </a:ext>
              </a:extLst>
            </p:cNvPr>
            <p:cNvSpPr>
              <a:spLocks noChangeArrowheads="1"/>
            </p:cNvSpPr>
            <p:nvPr/>
          </p:nvSpPr>
          <p:spPr bwMode="auto">
            <a:xfrm>
              <a:off x="740568" y="1489058"/>
              <a:ext cx="7662863" cy="2526788"/>
            </a:xfrm>
            <a:prstGeom prst="rect">
              <a:avLst/>
            </a:prstGeom>
            <a:solidFill>
              <a:schemeClr val="tx1"/>
            </a:solidFill>
            <a:ln>
              <a:noFill/>
            </a:ln>
            <a:effectLst/>
            <a:extLst/>
          </p:spPr>
          <p:txBody>
            <a:bodyPr wrap="none" lIns="90488" tIns="44450" rIns="90488" bIns="44450" anchor="ctr"/>
            <a:lstStyle/>
            <a:p>
              <a:pPr algn="ctr">
                <a:defRPr/>
              </a:pPr>
              <a:endParaRPr lang="en-US" dirty="0">
                <a:latin typeface="Tahoma" charset="0"/>
                <a:ea typeface="ＭＳ Ｐゴシック" charset="0"/>
              </a:endParaRPr>
            </a:p>
          </p:txBody>
        </p:sp>
        <p:sp>
          <p:nvSpPr>
            <p:cNvPr id="126988" name="Line 12">
              <a:extLst>
                <a:ext uri="{FF2B5EF4-FFF2-40B4-BE49-F238E27FC236}">
                  <a16:creationId xmlns:a16="http://schemas.microsoft.com/office/drawing/2014/main" id="{89B69DB7-86EB-4834-A35F-C43F62923F5F}"/>
                </a:ext>
              </a:extLst>
            </p:cNvPr>
            <p:cNvSpPr>
              <a:spLocks noChangeShapeType="1"/>
            </p:cNvSpPr>
            <p:nvPr/>
          </p:nvSpPr>
          <p:spPr bwMode="white">
            <a:xfrm>
              <a:off x="843756" y="2812765"/>
              <a:ext cx="7221537" cy="0"/>
            </a:xfrm>
            <a:prstGeom prst="line">
              <a:avLst/>
            </a:prstGeom>
            <a:noFill/>
            <a:ln w="38100">
              <a:solidFill>
                <a:srgbClr val="FFFF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a:defRPr/>
              </a:pPr>
              <a:endParaRPr lang="en-US">
                <a:solidFill>
                  <a:schemeClr val="bg1"/>
                </a:solidFill>
                <a:latin typeface="Tahoma" charset="0"/>
                <a:ea typeface="ＭＳ Ｐゴシック" charset="0"/>
              </a:endParaRPr>
            </a:p>
          </p:txBody>
        </p:sp>
        <p:pic>
          <p:nvPicPr>
            <p:cNvPr id="28678" name="Picture 8" descr="5-15">
              <a:extLst>
                <a:ext uri="{FF2B5EF4-FFF2-40B4-BE49-F238E27FC236}">
                  <a16:creationId xmlns:a16="http://schemas.microsoft.com/office/drawing/2014/main" id="{03DCAB72-DE7F-4C17-913F-B448D8934EA5}"/>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16884" t="37500" r="32240" b="25000"/>
            <a:stretch>
              <a:fillRect/>
            </a:stretch>
          </p:blipFill>
          <p:spPr bwMode="auto">
            <a:xfrm>
              <a:off x="1514475" y="2081213"/>
              <a:ext cx="4603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126990" name="Text Box 14">
              <a:extLst>
                <a:ext uri="{FF2B5EF4-FFF2-40B4-BE49-F238E27FC236}">
                  <a16:creationId xmlns:a16="http://schemas.microsoft.com/office/drawing/2014/main" id="{C478D81D-EF6E-48B8-961A-4948BEB6CC79}"/>
                </a:ext>
              </a:extLst>
            </p:cNvPr>
            <p:cNvSpPr txBox="1">
              <a:spLocks noChangeArrowheads="1"/>
            </p:cNvSpPr>
            <p:nvPr/>
          </p:nvSpPr>
          <p:spPr bwMode="white">
            <a:xfrm>
              <a:off x="7273131" y="3190513"/>
              <a:ext cx="957262" cy="5824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3200" dirty="0">
                  <a:solidFill>
                    <a:schemeClr val="bg1"/>
                  </a:solidFill>
                  <a:latin typeface="Arial"/>
                  <a:ea typeface="ＭＳ Ｐゴシック" charset="0"/>
                  <a:cs typeface="Arial"/>
                </a:rPr>
                <a:t>time</a:t>
              </a:r>
            </a:p>
          </p:txBody>
        </p:sp>
        <p:grpSp>
          <p:nvGrpSpPr>
            <p:cNvPr id="28680" name="Group 27">
              <a:extLst>
                <a:ext uri="{FF2B5EF4-FFF2-40B4-BE49-F238E27FC236}">
                  <a16:creationId xmlns:a16="http://schemas.microsoft.com/office/drawing/2014/main" id="{E8934160-5932-4D01-810F-D7BAF709D2C3}"/>
                </a:ext>
              </a:extLst>
            </p:cNvPr>
            <p:cNvGrpSpPr>
              <a:grpSpLocks/>
            </p:cNvGrpSpPr>
            <p:nvPr/>
          </p:nvGrpSpPr>
          <p:grpSpPr bwMode="auto">
            <a:xfrm>
              <a:off x="6048375" y="2359025"/>
              <a:ext cx="898525" cy="849313"/>
              <a:chOff x="2855" y="1433"/>
              <a:chExt cx="2190" cy="622"/>
            </a:xfrm>
          </p:grpSpPr>
          <p:pic>
            <p:nvPicPr>
              <p:cNvPr id="126980" name="Picture 4" descr="5-15">
                <a:extLst>
                  <a:ext uri="{FF2B5EF4-FFF2-40B4-BE49-F238E27FC236}">
                    <a16:creationId xmlns:a16="http://schemas.microsoft.com/office/drawing/2014/main" id="{AD2E3E60-4D56-4C72-B54C-C741793CBBE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16884" t="37500" r="32240" b="25000"/>
              <a:stretch>
                <a:fillRect/>
              </a:stretch>
            </p:blipFill>
            <p:spPr bwMode="auto">
              <a:xfrm>
                <a:off x="3954" y="1433"/>
                <a:ext cx="1091" cy="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pic>
            <p:nvPicPr>
              <p:cNvPr id="28687" name="Picture 5" descr="5-15">
                <a:extLst>
                  <a:ext uri="{FF2B5EF4-FFF2-40B4-BE49-F238E27FC236}">
                    <a16:creationId xmlns:a16="http://schemas.microsoft.com/office/drawing/2014/main" id="{76A8B918-30F9-4E7B-BAB5-4416B329CD85}"/>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32240" t="37500" r="16884" b="25000"/>
              <a:stretch>
                <a:fillRect/>
              </a:stretch>
            </p:blipFill>
            <p:spPr bwMode="auto">
              <a:xfrm>
                <a:off x="2855" y="1433"/>
                <a:ext cx="1095"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grpSp>
        <p:sp>
          <p:nvSpPr>
            <p:cNvPr id="126992" name="Rectangle 16">
              <a:extLst>
                <a:ext uri="{FF2B5EF4-FFF2-40B4-BE49-F238E27FC236}">
                  <a16:creationId xmlns:a16="http://schemas.microsoft.com/office/drawing/2014/main" id="{9E23E81B-5563-426B-B68F-FE5C7F466F3F}"/>
                </a:ext>
              </a:extLst>
            </p:cNvPr>
            <p:cNvSpPr>
              <a:spLocks noChangeArrowheads="1"/>
            </p:cNvSpPr>
            <p:nvPr/>
          </p:nvSpPr>
          <p:spPr bwMode="auto">
            <a:xfrm>
              <a:off x="1393031" y="1966799"/>
              <a:ext cx="120650" cy="839617"/>
            </a:xfrm>
            <a:prstGeom prst="rect">
              <a:avLst/>
            </a:prstGeom>
            <a:solidFill>
              <a:srgbClr val="FFFFFF"/>
            </a:solidFill>
            <a:ln w="12700">
              <a:solidFill>
                <a:schemeClr val="tx1"/>
              </a:solidFill>
              <a:miter lim="800000"/>
              <a:headEnd/>
              <a:tailEnd/>
            </a:ln>
            <a:effectLst/>
            <a:extLst/>
          </p:spPr>
          <p:txBody>
            <a:bodyPr wrap="none" lIns="90488" tIns="44450" rIns="90488" bIns="44450" anchor="ctr"/>
            <a:lstStyle/>
            <a:p>
              <a:pPr>
                <a:defRPr/>
              </a:pPr>
              <a:endParaRPr lang="en-US">
                <a:solidFill>
                  <a:schemeClr val="bg1"/>
                </a:solidFill>
                <a:latin typeface="Tahoma" charset="0"/>
                <a:ea typeface="ＭＳ Ｐゴシック" charset="0"/>
              </a:endParaRPr>
            </a:p>
          </p:txBody>
        </p:sp>
        <p:sp>
          <p:nvSpPr>
            <p:cNvPr id="126996" name="Text Box 20">
              <a:extLst>
                <a:ext uri="{FF2B5EF4-FFF2-40B4-BE49-F238E27FC236}">
                  <a16:creationId xmlns:a16="http://schemas.microsoft.com/office/drawing/2014/main" id="{615FDD30-4EA2-4A91-9142-5AB44A5E061B}"/>
                </a:ext>
              </a:extLst>
            </p:cNvPr>
            <p:cNvSpPr txBox="1">
              <a:spLocks noChangeArrowheads="1"/>
            </p:cNvSpPr>
            <p:nvPr/>
          </p:nvSpPr>
          <p:spPr bwMode="white">
            <a:xfrm>
              <a:off x="3301206" y="1454140"/>
              <a:ext cx="565862" cy="582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lvl1pPr>
                <a:defRPr sz="2400">
                  <a:solidFill>
                    <a:schemeClr val="tx1"/>
                  </a:solidFill>
                  <a:latin typeface="Tahoma" panose="020B0604030504040204" pitchFamily="34" charset="0"/>
                  <a:ea typeface="MS PGothic" panose="020B0600070205080204" pitchFamily="34" charset="-128"/>
                </a:defRPr>
              </a:lvl1pPr>
              <a:lvl2pPr marL="742950" indent="-285750">
                <a:defRPr sz="2400">
                  <a:solidFill>
                    <a:schemeClr val="tx1"/>
                  </a:solidFill>
                  <a:latin typeface="Tahoma" panose="020B0604030504040204" pitchFamily="34" charset="0"/>
                  <a:ea typeface="MS PGothic" panose="020B0600070205080204" pitchFamily="34" charset="-128"/>
                </a:defRPr>
              </a:lvl2pPr>
              <a:lvl3pPr marL="1143000" indent="-228600">
                <a:defRPr sz="2400">
                  <a:solidFill>
                    <a:schemeClr val="tx1"/>
                  </a:solidFill>
                  <a:latin typeface="Tahoma" panose="020B0604030504040204" pitchFamily="34" charset="0"/>
                  <a:ea typeface="MS PGothic" panose="020B0600070205080204" pitchFamily="34" charset="-128"/>
                </a:defRPr>
              </a:lvl3pPr>
              <a:lvl4pPr marL="1600200" indent="-228600">
                <a:defRPr sz="2400">
                  <a:solidFill>
                    <a:schemeClr val="tx1"/>
                  </a:solidFill>
                  <a:latin typeface="Tahoma" panose="020B0604030504040204" pitchFamily="34" charset="0"/>
                  <a:ea typeface="MS PGothic" panose="020B0600070205080204" pitchFamily="34" charset="-128"/>
                </a:defRPr>
              </a:lvl4pPr>
              <a:lvl5pPr marL="2057400" indent="-22860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r>
                <a:rPr lang="en-US" altLang="en-US" sz="3200">
                  <a:solidFill>
                    <a:schemeClr val="bg1"/>
                  </a:solidFill>
                  <a:latin typeface="Symbol" panose="05050102010706020507" pitchFamily="18" charset="2"/>
                </a:rPr>
                <a:t>θ</a:t>
              </a:r>
              <a:r>
                <a:rPr lang="en-US" altLang="en-US" sz="3200" baseline="-25000">
                  <a:solidFill>
                    <a:schemeClr val="bg1"/>
                  </a:solidFill>
                  <a:latin typeface="Symbol" panose="05050102010706020507" pitchFamily="18" charset="2"/>
                </a:rPr>
                <a:t>2</a:t>
              </a:r>
            </a:p>
          </p:txBody>
        </p:sp>
        <p:sp>
          <p:nvSpPr>
            <p:cNvPr id="126997" name="Rectangle 21">
              <a:extLst>
                <a:ext uri="{FF2B5EF4-FFF2-40B4-BE49-F238E27FC236}">
                  <a16:creationId xmlns:a16="http://schemas.microsoft.com/office/drawing/2014/main" id="{4D55ABAD-44B7-4921-9661-59CB5BD82EF5}"/>
                </a:ext>
              </a:extLst>
            </p:cNvPr>
            <p:cNvSpPr>
              <a:spLocks noChangeArrowheads="1"/>
            </p:cNvSpPr>
            <p:nvPr/>
          </p:nvSpPr>
          <p:spPr bwMode="auto">
            <a:xfrm>
              <a:off x="3402806" y="1971560"/>
              <a:ext cx="120650" cy="838030"/>
            </a:xfrm>
            <a:prstGeom prst="rect">
              <a:avLst/>
            </a:prstGeom>
            <a:solidFill>
              <a:schemeClr val="bg1"/>
            </a:solidFill>
            <a:ln w="12700">
              <a:solidFill>
                <a:schemeClr val="tx1"/>
              </a:solidFill>
              <a:miter lim="800000"/>
              <a:headEnd/>
              <a:tailEnd/>
            </a:ln>
            <a:effectLst/>
            <a:extLst/>
          </p:spPr>
          <p:txBody>
            <a:bodyPr wrap="none" lIns="90488" tIns="44450" rIns="90488" bIns="44450" anchor="ctr"/>
            <a:lstStyle/>
            <a:p>
              <a:pPr>
                <a:defRPr/>
              </a:pPr>
              <a:endParaRPr lang="en-US">
                <a:solidFill>
                  <a:schemeClr val="bg1"/>
                </a:solidFill>
                <a:latin typeface="Tahoma" charset="0"/>
                <a:ea typeface="ＭＳ Ｐゴシック" charset="0"/>
              </a:endParaRPr>
            </a:p>
          </p:txBody>
        </p:sp>
        <p:pic>
          <p:nvPicPr>
            <p:cNvPr id="28684" name="Picture 30" descr="5-15">
              <a:extLst>
                <a:ext uri="{FF2B5EF4-FFF2-40B4-BE49-F238E27FC236}">
                  <a16:creationId xmlns:a16="http://schemas.microsoft.com/office/drawing/2014/main" id="{FADA423D-5A5A-4239-A324-259088ADD0D8}"/>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16884" t="37500" r="32240" b="25000"/>
            <a:stretch>
              <a:fillRect/>
            </a:stretch>
          </p:blipFill>
          <p:spPr bwMode="auto">
            <a:xfrm>
              <a:off x="3552825" y="2549525"/>
              <a:ext cx="4619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16" name="Text Box 20">
              <a:extLst>
                <a:ext uri="{FF2B5EF4-FFF2-40B4-BE49-F238E27FC236}">
                  <a16:creationId xmlns:a16="http://schemas.microsoft.com/office/drawing/2014/main" id="{AC416A22-A331-47FE-ABD4-25D32014AA01}"/>
                </a:ext>
              </a:extLst>
            </p:cNvPr>
            <p:cNvSpPr txBox="1">
              <a:spLocks noChangeArrowheads="1"/>
            </p:cNvSpPr>
            <p:nvPr/>
          </p:nvSpPr>
          <p:spPr bwMode="white">
            <a:xfrm>
              <a:off x="1150143" y="1403350"/>
              <a:ext cx="565862" cy="582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lvl1pPr>
                <a:defRPr sz="2400">
                  <a:solidFill>
                    <a:schemeClr val="tx1"/>
                  </a:solidFill>
                  <a:latin typeface="Tahoma" panose="020B0604030504040204" pitchFamily="34" charset="0"/>
                  <a:ea typeface="MS PGothic" panose="020B0600070205080204" pitchFamily="34" charset="-128"/>
                </a:defRPr>
              </a:lvl1pPr>
              <a:lvl2pPr marL="742950" indent="-285750">
                <a:defRPr sz="2400">
                  <a:solidFill>
                    <a:schemeClr val="tx1"/>
                  </a:solidFill>
                  <a:latin typeface="Tahoma" panose="020B0604030504040204" pitchFamily="34" charset="0"/>
                  <a:ea typeface="MS PGothic" panose="020B0600070205080204" pitchFamily="34" charset="-128"/>
                </a:defRPr>
              </a:lvl2pPr>
              <a:lvl3pPr marL="1143000" indent="-228600">
                <a:defRPr sz="2400">
                  <a:solidFill>
                    <a:schemeClr val="tx1"/>
                  </a:solidFill>
                  <a:latin typeface="Tahoma" panose="020B0604030504040204" pitchFamily="34" charset="0"/>
                  <a:ea typeface="MS PGothic" panose="020B0600070205080204" pitchFamily="34" charset="-128"/>
                </a:defRPr>
              </a:lvl3pPr>
              <a:lvl4pPr marL="1600200" indent="-228600">
                <a:defRPr sz="2400">
                  <a:solidFill>
                    <a:schemeClr val="tx1"/>
                  </a:solidFill>
                  <a:latin typeface="Tahoma" panose="020B0604030504040204" pitchFamily="34" charset="0"/>
                  <a:ea typeface="MS PGothic" panose="020B0600070205080204" pitchFamily="34" charset="-128"/>
                </a:defRPr>
              </a:lvl4pPr>
              <a:lvl5pPr marL="2057400" indent="-22860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r>
                <a:rPr lang="en-US" altLang="en-US" sz="3200">
                  <a:solidFill>
                    <a:schemeClr val="bg1"/>
                  </a:solidFill>
                  <a:latin typeface="Symbol" panose="05050102010706020507" pitchFamily="18" charset="2"/>
                </a:rPr>
                <a:t>θ</a:t>
              </a:r>
              <a:r>
                <a:rPr lang="en-US" altLang="en-US" sz="3200" baseline="-25000">
                  <a:solidFill>
                    <a:schemeClr val="bg1"/>
                  </a:solidFill>
                  <a:latin typeface="Symbol" panose="05050102010706020507" pitchFamily="18" charset="2"/>
                </a:rPr>
                <a:t>1</a:t>
              </a:r>
            </a:p>
          </p:txBody>
        </p:sp>
      </p:grpSp>
      <p:sp>
        <p:nvSpPr>
          <p:cNvPr id="2" name="Date Placeholder 1">
            <a:extLst>
              <a:ext uri="{FF2B5EF4-FFF2-40B4-BE49-F238E27FC236}">
                <a16:creationId xmlns:a16="http://schemas.microsoft.com/office/drawing/2014/main" id="{145B6DEE-6BFF-427B-AE76-DED58C7A2DD4}"/>
              </a:ext>
            </a:extLst>
          </p:cNvPr>
          <p:cNvSpPr>
            <a:spLocks noGrp="1"/>
          </p:cNvSpPr>
          <p:nvPr>
            <p:ph type="dt" sz="half" idx="10"/>
          </p:nvPr>
        </p:nvSpPr>
        <p:spPr/>
        <p:txBody>
          <a:bodyPr/>
          <a:lstStyle/>
          <a:p>
            <a:pPr>
              <a:defRPr/>
            </a:pPr>
            <a:r>
              <a:rPr lang="en-US" altLang="en-US"/>
              <a:t>BME2104 -《生物医学影像技术》</a:t>
            </a:r>
          </a:p>
        </p:txBody>
      </p:sp>
      <p:sp>
        <p:nvSpPr>
          <p:cNvPr id="3" name="Footer Placeholder 2">
            <a:extLst>
              <a:ext uri="{FF2B5EF4-FFF2-40B4-BE49-F238E27FC236}">
                <a16:creationId xmlns:a16="http://schemas.microsoft.com/office/drawing/2014/main" id="{ABC1EBA4-934D-4804-8B50-D74EF37D3438}"/>
              </a:ext>
            </a:extLst>
          </p:cNvPr>
          <p:cNvSpPr>
            <a:spLocks noGrp="1"/>
          </p:cNvSpPr>
          <p:nvPr>
            <p:ph type="ftr" sz="quarter" idx="11"/>
          </p:nvPr>
        </p:nvSpPr>
        <p:spPr/>
        <p:txBody>
          <a:bodyPr/>
          <a:lstStyle/>
          <a:p>
            <a:pPr>
              <a:defRPr/>
            </a:pPr>
            <a:r>
              <a:rPr lang="en-US"/>
              <a:t>L21:  MRI Signal and Image Formation</a:t>
            </a:r>
          </a:p>
        </p:txBody>
      </p:sp>
      <p:sp>
        <p:nvSpPr>
          <p:cNvPr id="4" name="Slide Number Placeholder 3">
            <a:extLst>
              <a:ext uri="{FF2B5EF4-FFF2-40B4-BE49-F238E27FC236}">
                <a16:creationId xmlns:a16="http://schemas.microsoft.com/office/drawing/2014/main" id="{FC93477B-D40C-4AD8-B9EF-6736CC4B6DCD}"/>
              </a:ext>
            </a:extLst>
          </p:cNvPr>
          <p:cNvSpPr>
            <a:spLocks noGrp="1"/>
          </p:cNvSpPr>
          <p:nvPr>
            <p:ph type="sldNum" sz="quarter" idx="12"/>
          </p:nvPr>
        </p:nvSpPr>
        <p:spPr/>
        <p:txBody>
          <a:bodyPr/>
          <a:lstStyle/>
          <a:p>
            <a:pPr>
              <a:defRPr/>
            </a:pPr>
            <a:fld id="{F0717801-9C2A-4D39-A345-FFE34DD1CB73}" type="slidenum">
              <a:rPr lang="en-US" altLang="en-US" smtClean="0"/>
              <a:pPr>
                <a:defRPr/>
              </a:pPr>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6395</TotalTime>
  <Pages>1</Pages>
  <Words>2110</Words>
  <Application>Microsoft Office PowerPoint</Application>
  <PresentationFormat>35mm Slides</PresentationFormat>
  <Paragraphs>327</Paragraphs>
  <Slides>35</Slides>
  <Notes>19</Notes>
  <HiddenSlides>0</HiddenSlides>
  <MMClips>4</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50" baseType="lpstr">
      <vt:lpstr>Helvitica</vt:lpstr>
      <vt:lpstr>MS PGothic</vt:lpstr>
      <vt:lpstr>MS PGothic</vt:lpstr>
      <vt:lpstr>Open Sans</vt:lpstr>
      <vt:lpstr>Arial</vt:lpstr>
      <vt:lpstr>Calibri</vt:lpstr>
      <vt:lpstr>Comic Sans MS</vt:lpstr>
      <vt:lpstr>Courier New</vt:lpstr>
      <vt:lpstr>Symbol</vt:lpstr>
      <vt:lpstr>Tahoma</vt:lpstr>
      <vt:lpstr>Times New Roman</vt:lpstr>
      <vt:lpstr>Wingdings</vt:lpstr>
      <vt:lpstr>Office Theme</vt:lpstr>
      <vt:lpstr>Visio</vt:lpstr>
      <vt:lpstr>Equation</vt:lpstr>
      <vt:lpstr>Lecture 16:  MRI Signal and Image Formation</vt:lpstr>
      <vt:lpstr>Two fundamental questions about MRI. </vt:lpstr>
      <vt:lpstr>Three Types of MR Signals</vt:lpstr>
      <vt:lpstr>FID for 90 RF pulse. Note there is no magnetic gradient.</vt:lpstr>
      <vt:lpstr>What is a FID?</vt:lpstr>
      <vt:lpstr>Single RF Pulse Tips Magnetization into Transverse Plane, Creating an FID</vt:lpstr>
      <vt:lpstr>T2* rather T2</vt:lpstr>
      <vt:lpstr>180 RF pulse</vt:lpstr>
      <vt:lpstr>What is spin echo?</vt:lpstr>
      <vt:lpstr>What is Spin Echo time (TE)?</vt:lpstr>
      <vt:lpstr>How do you analyze a spin echo pulse sequence acquired at TE+dTE?</vt:lpstr>
      <vt:lpstr>Spin echo, TR, TE</vt:lpstr>
      <vt:lpstr>Tissue A and Tissue B have different T1 and T2.</vt:lpstr>
      <vt:lpstr>Long TR vs. Short TR, and Long TE vs Short TE</vt:lpstr>
      <vt:lpstr>Short TR + Short TE is T1-weighted!</vt:lpstr>
      <vt:lpstr>Long TR + Long TE is T2-weighted!</vt:lpstr>
      <vt:lpstr>Long TR + Short TE is Proton Density-weighted!</vt:lpstr>
      <vt:lpstr>PowerPoint Presentation</vt:lpstr>
      <vt:lpstr>The majority of image contrast is determined by the flip angle of the RF pulses and the timing between RF pulses.</vt:lpstr>
      <vt:lpstr>Nearly all MR image display tissue contrasts that depend on proton density, T1 and T2 simultaneously. </vt:lpstr>
      <vt:lpstr>The amplitude of the MRI signal is modulated to generate image contrast. </vt:lpstr>
      <vt:lpstr>T1 Weighted Image</vt:lpstr>
      <vt:lpstr>T2 Weighted Image</vt:lpstr>
      <vt:lpstr>PowerPoint Presentation</vt:lpstr>
      <vt:lpstr>Reference: Relaxation time at 1.5T</vt:lpstr>
      <vt:lpstr>Two fundamental questions about MRI. </vt:lpstr>
      <vt:lpstr>Spatial Encoding with magnetic field gradients</vt:lpstr>
      <vt:lpstr>SSG - slice selection gradient </vt:lpstr>
      <vt:lpstr>PEG – phase encoding gradient </vt:lpstr>
      <vt:lpstr>FEG - frequency-encoding gradient </vt:lpstr>
      <vt:lpstr>Image Domain to Frequency Domain through FT</vt:lpstr>
      <vt:lpstr>PowerPoint Presentation</vt:lpstr>
      <vt:lpstr>Image Reconstruction is Inverse 2D FT.</vt:lpstr>
      <vt:lpstr>Why can MRI recon use iFFT directly?</vt:lpstr>
      <vt:lpstr>2024期中考试成绩分布</vt:lpstr>
    </vt:vector>
  </TitlesOfParts>
  <Company>WFU School of Medicine, Dept. of Radiology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Allen Elster</dc:creator>
  <cp:keywords/>
  <dc:description/>
  <cp:lastModifiedBy>Guohua Cao</cp:lastModifiedBy>
  <cp:revision>257</cp:revision>
  <cp:lastPrinted>1601-01-01T00:00:00Z</cp:lastPrinted>
  <dcterms:created xsi:type="dcterms:W3CDTF">2012-03-29T12:28:49Z</dcterms:created>
  <dcterms:modified xsi:type="dcterms:W3CDTF">2024-05-22T04:22:32Z</dcterms:modified>
</cp:coreProperties>
</file>